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88" r:id="rId1"/>
  </p:sldMasterIdLst>
  <p:notesMasterIdLst>
    <p:notesMasterId r:id="rId41"/>
  </p:notesMasterIdLst>
  <p:sldIdLst>
    <p:sldId id="290" r:id="rId2"/>
    <p:sldId id="292" r:id="rId3"/>
    <p:sldId id="452" r:id="rId4"/>
    <p:sldId id="428" r:id="rId5"/>
    <p:sldId id="429" r:id="rId6"/>
    <p:sldId id="441" r:id="rId7"/>
    <p:sldId id="442" r:id="rId8"/>
    <p:sldId id="453" r:id="rId9"/>
    <p:sldId id="454" r:id="rId10"/>
    <p:sldId id="444" r:id="rId11"/>
    <p:sldId id="445" r:id="rId12"/>
    <p:sldId id="456" r:id="rId13"/>
    <p:sldId id="455" r:id="rId14"/>
    <p:sldId id="446" r:id="rId15"/>
    <p:sldId id="447" r:id="rId16"/>
    <p:sldId id="448" r:id="rId17"/>
    <p:sldId id="449" r:id="rId18"/>
    <p:sldId id="450" r:id="rId19"/>
    <p:sldId id="451" r:id="rId20"/>
    <p:sldId id="308" r:id="rId21"/>
    <p:sldId id="299" r:id="rId22"/>
    <p:sldId id="457" r:id="rId23"/>
    <p:sldId id="458" r:id="rId24"/>
    <p:sldId id="459" r:id="rId25"/>
    <p:sldId id="460" r:id="rId26"/>
    <p:sldId id="463" r:id="rId27"/>
    <p:sldId id="461" r:id="rId28"/>
    <p:sldId id="464" r:id="rId29"/>
    <p:sldId id="303" r:id="rId30"/>
    <p:sldId id="307" r:id="rId31"/>
    <p:sldId id="312" r:id="rId32"/>
    <p:sldId id="466" r:id="rId33"/>
    <p:sldId id="467" r:id="rId34"/>
    <p:sldId id="468" r:id="rId35"/>
    <p:sldId id="469" r:id="rId36"/>
    <p:sldId id="465" r:id="rId37"/>
    <p:sldId id="470" r:id="rId38"/>
    <p:sldId id="471" r:id="rId39"/>
    <p:sldId id="472" r:id="rId40"/>
  </p:sldIdLst>
  <p:sldSz cx="12192000" cy="6858000"/>
  <p:notesSz cx="6997700" cy="9194800"/>
  <p:embeddedFontLst>
    <p:embeddedFont>
      <p:font typeface="Consolas" panose="020B0609020204030204" pitchFamily="49" charset="0"/>
      <p:regular r:id="rId42"/>
      <p:bold r:id="rId43"/>
      <p:italic r:id="rId44"/>
      <p:boldItalic r:id="rId45"/>
    </p:embeddedFont>
    <p:embeddedFont>
      <p:font typeface="FreightMicro Pro Book" panose="020B0604020202020204" charset="0"/>
      <p:regular r:id="rId46"/>
      <p:italic r:id="rId47"/>
    </p:embeddedFont>
    <p:embeddedFont>
      <p:font typeface="FreightMicro Pro Light" panose="020B0604020202020204" charset="0"/>
      <p:regular r:id="rId48"/>
      <p:bold r:id="rId49"/>
      <p:italic r:id="rId50"/>
      <p:boldItalic r:id="rId51"/>
    </p:embeddedFont>
    <p:embeddedFont>
      <p:font typeface="FreightMicro Pro Medium" panose="020B0604020202020204" charset="0"/>
      <p:regular r:id="rId52"/>
      <p:bold r:id="rId53"/>
      <p:italic r:id="rId54"/>
      <p:boldItalic r:id="rId55"/>
    </p:embeddedFont>
    <p:embeddedFont>
      <p:font typeface="FreightSans Pro Medium" panose="020B0604020202020204" charset="0"/>
      <p:regular r:id="rId56"/>
      <p:italic r:id="rId57"/>
    </p:embeddedFont>
    <p:embeddedFont>
      <p:font typeface="Open Sans ExtraBold" panose="020B0906030804020204" pitchFamily="34" charset="0"/>
      <p:bold r:id="rId58"/>
      <p:italic r:id="rId59"/>
      <p:boldItalic r:id="rId60"/>
    </p:embeddedFont>
    <p:embeddedFont>
      <p:font typeface="Open Sans Light" panose="020B0306030504020204" pitchFamily="34" charset="0"/>
      <p:regular r:id="rId61"/>
      <p:italic r:id="rId62"/>
    </p:embeddedFont>
    <p:embeddedFont>
      <p:font typeface="Roboto" panose="02000000000000000000" pitchFamily="2" charset="0"/>
      <p:regular r:id="rId63"/>
      <p:bold r:id="rId64"/>
      <p:italic r:id="rId65"/>
      <p:boldItalic r:id="rId66"/>
    </p:embeddedFont>
    <p:embeddedFont>
      <p:font typeface="Source Code Pro" panose="020B0509030403020204" pitchFamily="49" charset="0"/>
      <p:regular r:id="rId67"/>
      <p:bold r:id="rId68"/>
      <p:italic r:id="rId69"/>
      <p:boldItalic r:id="rId70"/>
    </p:embeddedFont>
    <p:embeddedFont>
      <p:font typeface="Source Code Pro Medium" panose="020B0509030403020204" pitchFamily="49" charset="0"/>
      <p:regular r:id="rId71"/>
      <p: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6">
          <p15:clr>
            <a:srgbClr val="A4A3A4"/>
          </p15:clr>
        </p15:guide>
        <p15:guide id="2" pos="22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08"/>
    <p:restoredTop sz="94966"/>
  </p:normalViewPr>
  <p:slideViewPr>
    <p:cSldViewPr snapToGrid="0">
      <p:cViewPr varScale="1">
        <p:scale>
          <a:sx n="152" d="100"/>
          <a:sy n="152" d="100"/>
        </p:scale>
        <p:origin x="156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96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63" Type="http://schemas.openxmlformats.org/officeDocument/2006/relationships/font" Target="fonts/font22.fntdata"/><Relationship Id="rId68" Type="http://schemas.openxmlformats.org/officeDocument/2006/relationships/font" Target="fonts/font2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font" Target="fonts/font25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2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font" Target="fonts/font23.fntdata"/><Relationship Id="rId69" Type="http://schemas.openxmlformats.org/officeDocument/2006/relationships/font" Target="fonts/font28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72" Type="http://schemas.openxmlformats.org/officeDocument/2006/relationships/font" Target="fonts/font3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67" Type="http://schemas.openxmlformats.org/officeDocument/2006/relationships/font" Target="fonts/font26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Relationship Id="rId70" Type="http://schemas.openxmlformats.org/officeDocument/2006/relationships/font" Target="fonts/font29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font" Target="fonts/font24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3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-23813" y="22225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83038" y="22225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ftr" idx="11"/>
          </p:nvPr>
        </p:nvSpPr>
        <p:spPr>
          <a:xfrm>
            <a:off x="-23813" y="8763000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sldNum" idx="12"/>
          </p:nvPr>
        </p:nvSpPr>
        <p:spPr>
          <a:xfrm>
            <a:off x="3983038" y="8763000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9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Google Shape;7;n"/>
          <p:cNvSpPr/>
          <p:nvPr/>
        </p:nvSpPr>
        <p:spPr>
          <a:xfrm>
            <a:off x="3122613" y="8761413"/>
            <a:ext cx="752475" cy="24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600" tIns="44300" rIns="88600" bIns="443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FreightSans Pro Medium" panose="02000606030000020004" pitchFamily="2" charset="0"/>
                <a:ea typeface="Arial"/>
                <a:cs typeface="Arial"/>
                <a:sym typeface="Arial"/>
              </a:rPr>
              <a:t>Page </a:t>
            </a: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FreightSans Pro Medium" panose="02000606030000020004" pitchFamily="2" charset="0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FreightSans Pro Medium" panose="02000606030000020004" pitchFamily="2" charset="0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n"/>
          <p:cNvSpPr>
            <a:spLocks noGrp="1" noRot="1" noChangeAspect="1"/>
          </p:cNvSpPr>
          <p:nvPr>
            <p:ph type="sldImg" idx="3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" name="Google Shape;9;n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5725" rIns="92900" bIns="457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7472244"/>
      </p:ext>
    </p:extLst>
  </p:cSld>
  <p:clrMap bg1="lt1" tx1="dk1" bg2="dk2" tx2="lt2" accent1="accent1" accent2="accent2" accent3="accent3" accent4="accent4" accent5="accent5" accent6="accent6" hlink="hlink" folHlink="folHlink"/>
  <p:notesStyle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FreightSans Pro Medium" panose="02000606030000020004" pitchFamily="2" charset="0"/>
        <a:ea typeface="FreightSans Pro Medium" panose="02000606030000020004" pitchFamily="2" charset="0"/>
        <a:cs typeface="Arial"/>
        <a:sym typeface="Arial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1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FreightSans Pro Medium" panose="02000606030000020004" pitchFamily="2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387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0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Medium" panose="02000606030000020004" pitchFamily="2" charset="0"/>
            </a:endParaRPr>
          </a:p>
        </p:txBody>
      </p:sp>
      <p:sp>
        <p:nvSpPr>
          <p:cNvPr id="197" name="Google Shape;19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3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Medium" panose="02000606030000020004" pitchFamily="2" charset="0"/>
            </a:endParaRPr>
          </a:p>
        </p:txBody>
      </p:sp>
      <p:sp>
        <p:nvSpPr>
          <p:cNvPr id="260" name="Google Shape;26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14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FreightSans Pro Medium" panose="02000606030000020004" pitchFamily="2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784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20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FreightSans Pro Medium" panose="02000606030000020004" pitchFamily="2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380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0" i="1" u="none" strike="noStrike" cap="none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fld>
            <a:endParaRPr lang="en-US" sz="9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36198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0" i="1" u="none" strike="noStrike" cap="none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31</a:t>
            </a:fld>
            <a:endParaRPr lang="en-US" sz="9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74612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0" i="1" u="none" strike="noStrike" cap="none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36</a:t>
            </a:fld>
            <a:endParaRPr lang="en-US" sz="9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63774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>
            <a:normAutofit/>
          </a:bodyPr>
          <a:lstStyle>
            <a:lvl1pPr>
              <a:defRPr sz="3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4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4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F574F4-9EA5-E09D-AA0C-48EE3C3246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>
            <a:lvl1pPr>
              <a:defRPr b="0" i="0">
                <a:latin typeface="FreightMicro Pro Medium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099191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DCF39-8489-B440-287B-604AF733C8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1" y="6500285"/>
            <a:ext cx="4348655" cy="273049"/>
          </a:xfrm>
        </p:spPr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56788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ECA42F45-1436-E397-BC1C-20EF043ED0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1" y="6483351"/>
            <a:ext cx="4348655" cy="365125"/>
          </a:xfrm>
        </p:spPr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5222374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15900"/>
            <a:ext cx="102616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066800"/>
            <a:ext cx="53594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96000" y="1066801"/>
            <a:ext cx="5562600" cy="2552700"/>
          </a:xfrm>
        </p:spPr>
        <p:txBody>
          <a:bodyPr/>
          <a:lstStyle>
            <a:lvl1pPr>
              <a:defRPr sz="2667"/>
            </a:lvl1pPr>
            <a:lvl2pPr>
              <a:defRPr sz="26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0" y="3771901"/>
            <a:ext cx="5562600" cy="2552700"/>
          </a:xfrm>
        </p:spPr>
        <p:txBody>
          <a:bodyPr/>
          <a:lstStyle>
            <a:lvl1pPr>
              <a:defRPr sz="2667"/>
            </a:lvl1pPr>
            <a:lvl2pPr>
              <a:defRPr sz="26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9B8C7DD-E937-7C7A-0125-F53589ECA2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390431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84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20800" y="1143007"/>
            <a:ext cx="9855200" cy="3584575"/>
          </a:xfrm>
        </p:spPr>
        <p:txBody>
          <a:bodyPr/>
          <a:lstStyle>
            <a:lvl1pPr marL="0" indent="0">
              <a:buNone/>
              <a:defRPr sz="1351"/>
            </a:lvl1pPr>
            <a:lvl2pPr marL="192877" indent="0">
              <a:buNone/>
              <a:defRPr sz="1181"/>
            </a:lvl2pPr>
            <a:lvl3pPr marL="385753" indent="0">
              <a:buNone/>
              <a:defRPr sz="1013"/>
            </a:lvl3pPr>
            <a:lvl4pPr marL="578630" indent="0">
              <a:buNone/>
              <a:defRPr sz="844"/>
            </a:lvl4pPr>
            <a:lvl5pPr marL="771506" indent="0">
              <a:buNone/>
              <a:defRPr sz="844"/>
            </a:lvl5pPr>
            <a:lvl6pPr marL="964383" indent="0">
              <a:buNone/>
              <a:defRPr sz="844"/>
            </a:lvl6pPr>
            <a:lvl7pPr marL="1157259" indent="0">
              <a:buNone/>
              <a:defRPr sz="844"/>
            </a:lvl7pPr>
            <a:lvl8pPr marL="1350136" indent="0">
              <a:buNone/>
              <a:defRPr sz="844"/>
            </a:lvl8pPr>
            <a:lvl9pPr marL="1543012" indent="0">
              <a:buNone/>
              <a:defRPr sz="844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591"/>
            </a:lvl1pPr>
            <a:lvl2pPr marL="192877" indent="0">
              <a:buNone/>
              <a:defRPr sz="507"/>
            </a:lvl2pPr>
            <a:lvl3pPr marL="385753" indent="0">
              <a:buNone/>
              <a:defRPr sz="421"/>
            </a:lvl3pPr>
            <a:lvl4pPr marL="578630" indent="0">
              <a:buNone/>
              <a:defRPr sz="380"/>
            </a:lvl4pPr>
            <a:lvl5pPr marL="771506" indent="0">
              <a:buNone/>
              <a:defRPr sz="380"/>
            </a:lvl5pPr>
            <a:lvl6pPr marL="964383" indent="0">
              <a:buNone/>
              <a:defRPr sz="380"/>
            </a:lvl6pPr>
            <a:lvl7pPr marL="1157259" indent="0">
              <a:buNone/>
              <a:defRPr sz="380"/>
            </a:lvl7pPr>
            <a:lvl8pPr marL="1350136" indent="0">
              <a:buNone/>
              <a:defRPr sz="380"/>
            </a:lvl8pPr>
            <a:lvl9pPr marL="1543012" indent="0">
              <a:buNone/>
              <a:defRPr sz="3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A8BDE8-F90A-0148-46CF-5751E5EEBD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18286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EDAE3B-4F9B-E1D9-6A36-666A736E6F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1342815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10260960" cy="7362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b="0" i="0">
                <a:latin typeface="Open Sans Light"/>
              </a:defRPr>
            </a:lvl1pPr>
          </a:lstStyle>
          <a:p>
            <a:r>
              <a:rPr lang="en-US" sz="788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title style</a:t>
            </a:r>
            <a:endParaRPr lang="en-US" sz="788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914400" y="1066680"/>
            <a:ext cx="10159680" cy="525744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b="0" i="0">
                <a:latin typeface="Open Sans Light"/>
              </a:defRPr>
            </a:lvl1pPr>
          </a:lstStyle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subtitle style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452491-A029-4B13-92F1-12DB3B77C8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153927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T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1852-78FC-D3F3-C972-F219664A4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CITN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D5024-0F78-8518-088C-2091FD497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66800"/>
            <a:ext cx="7924800" cy="5257800"/>
          </a:xfrm>
        </p:spPr>
        <p:txBody>
          <a:bodyPr>
            <a:normAutofit/>
          </a:bodyPr>
          <a:lstStyle>
            <a:lvl1pPr marL="0" indent="0" algn="just">
              <a:buNone/>
              <a:defRPr sz="2000"/>
            </a:lvl1pPr>
            <a:lvl2pPr marL="192877" indent="0" algn="just">
              <a:buNone/>
              <a:defRPr/>
            </a:lvl2pPr>
            <a:lvl3pPr marL="385753" indent="0" algn="just">
              <a:buNone/>
              <a:defRPr/>
            </a:lvl3pPr>
            <a:lvl4pPr marL="578630" indent="0" algn="just">
              <a:buNone/>
              <a:defRPr/>
            </a:lvl4pPr>
            <a:lvl5pPr marL="771506" indent="0" algn="just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8115F0-EE99-B62A-B436-CE068D384E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8200" y="152400"/>
            <a:ext cx="3276600" cy="2286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D039-3F0B-EE63-8523-7285720D1B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FreightMicro Pro Light" panose="02000603030000020004" pitchFamily="2" charset="0"/>
              </a:rPr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1690617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87630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3733800"/>
            <a:ext cx="87630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FreightMicro Pro Light" panose="02000603030000020004" pitchFamily="2" charset="0"/>
              </a:rPr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0880016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6EE0E2-0155-74C7-B124-ACD0680418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FreightMicro Pro Light" panose="02000603030000020004" pitchFamily="2" charset="0"/>
              </a:rPr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31778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EDAE3B-4F9B-E1D9-6A36-666A736E6F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FreightMicro Pro Light" panose="02000603030000020004" pitchFamily="2" charset="0"/>
              </a:rPr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679882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983828" y="2153805"/>
            <a:ext cx="8458200" cy="1470025"/>
          </a:xfrm>
          <a:noFill/>
        </p:spPr>
        <p:txBody>
          <a:bodyPr lIns="457200" rIns="457200">
            <a:normAutofit/>
          </a:bodyPr>
          <a:lstStyle>
            <a:lvl1pPr algn="ctr">
              <a:defRPr sz="3733" b="0" i="0" baseline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566131" y="3908993"/>
            <a:ext cx="7543800" cy="990600"/>
          </a:xfrm>
        </p:spPr>
        <p:txBody>
          <a:bodyPr/>
          <a:lstStyle>
            <a:lvl1pPr marL="0" indent="0" algn="ctr">
              <a:buFontTx/>
              <a:buNone/>
              <a:defRPr sz="3200" b="0" i="0">
                <a:solidFill>
                  <a:schemeClr val="bg1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6131" y="382588"/>
            <a:ext cx="11232469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4800" b="0" i="0" kern="0" baseline="0" dirty="0">
                <a:solidFill>
                  <a:schemeClr val="accent1"/>
                </a:solidFill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7" y="2584177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36936D33-9916-57D9-FB99-897ADE096A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09628" y="5211824"/>
            <a:ext cx="2006600" cy="800100"/>
          </a:xfrm>
          <a:prstGeom prst="rect">
            <a:avLst/>
          </a:prstGeom>
        </p:spPr>
      </p:pic>
      <p:pic>
        <p:nvPicPr>
          <p:cNvPr id="2" name="Picture 2" descr="cc logo">
            <a:extLst>
              <a:ext uri="{FF2B5EF4-FFF2-40B4-BE49-F238E27FC236}">
                <a16:creationId xmlns:a16="http://schemas.microsoft.com/office/drawing/2014/main" id="{EAA7962C-3F43-B61B-C295-5CC1C54FC6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457D5436-895F-5C14-E7A6-60F6690909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2990FD94-67AA-9E61-5E4B-22B79FFC1B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" y="64112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6AA5D1F-1908-7A27-D303-E30059621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9200" y="64085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7CECC5-A838-52DB-E938-F5E8244AB8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1638343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5" name="Picture 8"/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69603" y="228600"/>
            <a:ext cx="833439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819400" y="2130432"/>
            <a:ext cx="8458200" cy="1470025"/>
          </a:xfrm>
        </p:spPr>
        <p:txBody>
          <a:bodyPr/>
          <a:lstStyle>
            <a:lvl1pPr algn="ctr">
              <a:defRPr sz="3200" b="0" i="0" baseline="0">
                <a:latin typeface="FreightMicro Pro Book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276600" y="3886200"/>
            <a:ext cx="7543800" cy="990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179195" y="382588"/>
            <a:ext cx="8305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3200" b="0" i="0" kern="0" baseline="0" dirty="0"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4DF4B-2D56-AB45-B234-4F37FEC419CC}"/>
              </a:ext>
            </a:extLst>
          </p:cNvPr>
          <p:cNvSpPr txBox="1"/>
          <p:nvPr userDrawn="1"/>
        </p:nvSpPr>
        <p:spPr>
          <a:xfrm>
            <a:off x="109100" y="2384625"/>
            <a:ext cx="21336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  <a:t>UC Berkeley EECS</a:t>
            </a:r>
            <a:b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</a:br>
            <a: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  <a:t>Lecturer</a:t>
            </a:r>
          </a:p>
          <a:p>
            <a:pPr lvl="0" algn="ctr">
              <a:defRPr/>
            </a:pPr>
            <a: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  <a:t>Eric Kim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CD1E19B-E1FA-114F-B2A6-C6DE982CA3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457205" y="152406"/>
            <a:ext cx="1437391" cy="2157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E54B2176-5634-6845-968B-F5816C0360C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46258" y="6381750"/>
            <a:ext cx="6171679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sz="1200" b="0" i="0" baseline="0" dirty="0">
                <a:latin typeface="FreightMicro Pro Light" panose="02000603030000020004" pitchFamily="2" charset="0"/>
              </a:rPr>
              <a:t>UC Berkeley | Computer Science 88 | Eric Kim | http://cs88.org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5" y="2584176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3EF65B-5B14-C7E1-E1F9-88E88BF9E207}"/>
              </a:ext>
            </a:extLst>
          </p:cNvPr>
          <p:cNvSpPr txBox="1"/>
          <p:nvPr userDrawn="1"/>
        </p:nvSpPr>
        <p:spPr>
          <a:xfrm>
            <a:off x="1055914" y="-52251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0" i="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8128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351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024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Gray Title">
    <p:bg>
      <p:bgPr>
        <a:solidFill>
          <a:srgbClr val="4653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chemeClr val="accent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866900" y="2170186"/>
            <a:ext cx="8458200" cy="1470025"/>
          </a:xfrm>
          <a:noFill/>
        </p:spPr>
        <p:txBody>
          <a:bodyPr lIns="457200" rIns="457200" anchor="ctr" anchorCtr="1">
            <a:normAutofit/>
          </a:bodyPr>
          <a:lstStyle>
            <a:lvl1pPr algn="ctr">
              <a:defRPr sz="3733" b="0" i="0" baseline="0">
                <a:solidFill>
                  <a:schemeClr val="bg2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324100" y="3970684"/>
            <a:ext cx="7543800" cy="990600"/>
          </a:xfrm>
        </p:spPr>
        <p:txBody>
          <a:bodyPr lIns="91440" anchor="ctr" anchorCtr="1"/>
          <a:lstStyle>
            <a:lvl1pPr marL="0" indent="0" algn="ctr">
              <a:buFontTx/>
              <a:buNone/>
              <a:defRPr sz="3000" b="0" i="0">
                <a:solidFill>
                  <a:schemeClr val="bg2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7200" y="314329"/>
            <a:ext cx="11201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4800" b="0" i="0" kern="0" baseline="0" dirty="0">
                <a:solidFill>
                  <a:schemeClr val="bg2"/>
                </a:solidFill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7" y="2584177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936D33-9916-57D9-FB99-897ADE096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2700" y="5238751"/>
            <a:ext cx="2006600" cy="800100"/>
          </a:xfrm>
          <a:prstGeom prst="rect">
            <a:avLst/>
          </a:prstGeom>
        </p:spPr>
      </p:pic>
      <p:pic>
        <p:nvPicPr>
          <p:cNvPr id="2" name="Picture 2" descr="cc logo">
            <a:extLst>
              <a:ext uri="{FF2B5EF4-FFF2-40B4-BE49-F238E27FC236}">
                <a16:creationId xmlns:a16="http://schemas.microsoft.com/office/drawing/2014/main" id="{5867EE33-0531-3B3B-5F3F-4915997C35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044A1AF6-78D2-1F19-3AD4-A4646F288B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C948AF43-1942-A3AB-74BE-E6775AAA7D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" y="64112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669AB84-0488-46A9-C63A-5BAB96784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9200" y="64085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4B558-3D21-33F1-35A1-FE48DF43E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639442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1852-78FC-D3F3-C972-F219664A4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CITN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D5024-0F78-8518-088C-2091FD497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66800"/>
            <a:ext cx="7924800" cy="5257800"/>
          </a:xfrm>
        </p:spPr>
        <p:txBody>
          <a:bodyPr>
            <a:normAutofit/>
          </a:bodyPr>
          <a:lstStyle>
            <a:lvl1pPr marL="0" indent="0" algn="just">
              <a:buNone/>
              <a:defRPr sz="2000"/>
            </a:lvl1pPr>
            <a:lvl2pPr marL="192877" indent="0" algn="just">
              <a:buNone/>
              <a:defRPr/>
            </a:lvl2pPr>
            <a:lvl3pPr marL="385753" indent="0" algn="just">
              <a:buNone/>
              <a:defRPr/>
            </a:lvl3pPr>
            <a:lvl4pPr marL="578630" indent="0" algn="just">
              <a:buNone/>
              <a:defRPr/>
            </a:lvl4pPr>
            <a:lvl5pPr marL="771506" indent="0" algn="just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8115F0-EE99-B62A-B436-CE068D384E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8200" y="152400"/>
            <a:ext cx="3276600" cy="2286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D039-3F0B-EE63-8523-7285720D1B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700550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066800"/>
            <a:ext cx="11277600" cy="5257800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969281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nts +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09728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3733800"/>
            <a:ext cx="10972800" cy="2514600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050319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+ Com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3733800"/>
            <a:ext cx="114300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1049866"/>
            <a:ext cx="11430000" cy="2607733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784517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066800"/>
            <a:ext cx="5334000" cy="52578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066800"/>
            <a:ext cx="5334000" cy="52578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A21C7C-9A16-3A4F-22C4-4A125632B1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671136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6EE0E2-0155-74C7-B124-ACD0680418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45154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25400"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48640" tIns="46038" rIns="914400" bIns="46038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Slide Title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066800"/>
            <a:ext cx="11218333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AE50B5-DD0F-D4BD-B315-A76A49108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457951"/>
            <a:ext cx="4348655" cy="2561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accent3"/>
                </a:solidFill>
                <a:latin typeface="FreightMicro Pro Book" panose="02000603020000020004" pitchFamily="2" charset="0"/>
                <a:ea typeface="FreightMicro Pro Book" panose="02000603020000020004" pitchFamily="2" charset="0"/>
                <a:cs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333904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0" i="0" baseline="0">
          <a:solidFill>
            <a:schemeClr val="bg1"/>
          </a:solidFill>
          <a:latin typeface="FreightMicro Pro Book" panose="02000603020000020004" pitchFamily="2" charset="0"/>
          <a:ea typeface="ＭＳ Ｐゴシック" charset="-128"/>
          <a:cs typeface="FreightMicro Pro Book" panose="02000603020000020004" pitchFamily="2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5pPr>
      <a:lvl6pPr marL="1928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6pPr>
      <a:lvl7pPr marL="3857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7pPr>
      <a:lvl8pPr marL="5786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8pPr>
      <a:lvl9pPr marL="77150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9pPr>
    </p:titleStyle>
    <p:bodyStyle>
      <a:lvl1pPr marL="120548" indent="-120548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8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1pPr>
      <a:lvl2pPr marL="289315" indent="-9643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8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482192" indent="-9643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4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3pPr>
      <a:lvl4pPr marL="650958" indent="-7232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4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4pPr>
      <a:lvl5pPr marL="843835" indent="-7232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0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5pPr>
      <a:lvl6pPr marL="1036711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6pPr>
      <a:lvl7pPr marL="1229588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7pPr>
      <a:lvl8pPr marL="1422464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8pPr>
      <a:lvl9pPr marL="1615341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77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53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30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06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383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59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36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12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roups.google.com/g/alt.folklore.computers/c/mpjS-h4jpD8/m/9DW_VQVLzpkJ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techspot.com/article/2024-anatomy-ram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tutor.com/cp/composingprograms.html#code=my_list%20%3D%20%5B%5D%0Adef%20add_to_list%28lst%29%3A%0A%20%20%20%20lst.append%28'more!'%29%0A%20%20%20%20%23%20Be%20very%20careful%20about%20this!%0A%20%20%20%20return%20lst%0A%20%20%20%20%0Adef%20new_list%28lst%29%3A%0A%20%20%20%20lst%20%3D%20%5B%5D%0A%20%20%20%20lst.append%28'new!,%20oops!'%29%0A%20%20%20%20return%20lst%0A%20%20%20%20%0Aprint%28my_list%29%0Aadd_to_list%28my_list%29%0Aprint%28my_list%29%0Aadd_to_list%28my_list%29%0Anew_list%28my_list%29%0Aprint%28my_list%29&amp;cumulative=true&amp;curInstr=0&amp;mode=display&amp;origin=composingprograms.js&amp;py=3&amp;rawInputLstJSON=%5B%5D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stdtypes.html#list.sort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1047021/overriding-in-python-iadd-method" TargetMode="External"/><Relationship Id="rId2" Type="http://schemas.openxmlformats.org/officeDocument/2006/relationships/hyperlink" Target="https://pythontutor.com/cp/composingprograms.html#code=def%20add_data_to_thing%28thing,%20data%29%3A%0A%20%20%20%20print%28f%22%2B%3D,%20Before%3A%20%7Bthing%7D%22%29%0A%20%20%20%20thing%20%2B%3D%20data%0A%20%20%20%20print%28f%22%2B%3D,%20After%3A%20%7Bthing%7D%22%29%0A%20%20%20%20return%20thing%0A%0Adef%20new_thing_with_data%28thing,%20data%29%3A%0A%20%20%20%20print%28f%22%3D,%20Before%3A%20%7Bthing%7D%22%29%0A%20%20%20%20thing%20%3D%20thing%20%2B%20data%0A%20%20%20%20print%28f%22%3D,%20After%3A%20%7Bthing%7D%22%29%0A%20%20%20%20return%20thing%0A%0Amy_list%20%3D%20%5B1,%202,%203%5D%0Aadd_data_to_thing%28my_list,%20%5B%204%5D%20%29%0A%0Alist_2%20%3D%20%5B10,%209,%208%5D%0Anew_thing_with_data%28list_2,%20%5B%207%20%5D%29%0A%23%20Note%20the%20assignment%20here!%0Alist_2%20%3D%20new_thing_with_data%28list_2,%20%5B%207%20%5D%29&amp;cumulative=true&amp;curInstr=0&amp;mode=display&amp;origin=composingprograms.js&amp;py=3&amp;rawInputLstJSON=%5B%5D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tutor.com/cp/composingprograms.html#code=def%20make_counter%28%29%3A%0A%20%20%20%20my_state%20%3D%20%5B0%5D%0A%20%20%20%20def%20count_up%28%29%3A%0A%20%20%20%20%20%20%20%20my_state%5B0%5D%20%2B%3D%201%0A%20%20%20%20%20%20%20%20return%20my_state%5B0%5D%0A%20%20%20%20return%20count_up%0A%0Acounter%20%3D%20make_counter%28%29%0Aprint%28counter%28%29%29%0Aprint%28counter%28%29%29%0A&amp;cumulative=true&amp;curInstr=17&amp;mode=display&amp;origin=composingprograms.js&amp;py=3&amp;rawInputLstJSON=%5B%5D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tutor.com/cp/composingprograms.html#code=def%20make_counter_v2%28%29%3A%0A%20%20%20%20my_state%20%3D%20%5B0%5D%0A%20%20%20%20def%20count_up%28%29%3A%0A%20%20%20%20%20%20%20%20my_state.append%28my_state%5B-1%5D%20%2B%201%29%0A%20%20%20%20%20%20%20%20return%20my_state%5B-1%5D%0A%20%20%20%20return%20count_up%0A%0Aprint%28make_counter_v2%28%29%28%29%29%0Aprint%28make_counter_v2%28%29%28%29%29&amp;cumulative=true&amp;curInstr=0&amp;mode=display&amp;origin=composingprograms.js&amp;py=3&amp;rawInputLstJSON=%5B%5D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tutor.com/composingprograms.html#code=def%20make_withdraw_account%28initial%29%3A%0A%20%20%20%20balance%20%3D%20%5Binitial%5D%0A%20%20%20%20%0A%20%20%20%20def%20withdraw%28amount%29%3A%0A%20%20%20%20%20%20%20%20if%20balance%5B0%5D%20-%20amount%20%3C%200%3A%0A%20%20%20%20%20%20%20%20%20%20%20%20return%20'Insufficient%20funds'%0A%20%20%20%20%20%20%20%20balance%5B0%5D%20-%3D%20amount%0A%20%20%20%20%20%20%20%20return%20balance%5B0%5D%0A%20%20%20%20%0A%20%20%20%20return%20withdraw%0A%20%20%20%20%0Awithdraw%20%3D%20make_withdraw_account%28100%29%0Awithdraw%2825%29%0Awithdraw%2825%29&amp;cumulative=true&amp;curInstr=19&amp;mode=display&amp;origin=composingprograms.js&amp;py=3&amp;rawInputLstJSON=%5B%5D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tutor.com/composingprograms.html#code=def%20make_withdraw_account%28initial%29%3A%0A%20%20%20%20balance%20%3D%20%5Binitial%5D%0A%20%20%20%20%0A%20%20%20%20def%20withdraw%28amount%29%3A%0A%20%20%20%20%20%20%20%20if%20balance%5B0%5D%20-%20amount%20%3C%200%3A%0A%20%20%20%20%20%20%20%20%20%20%20%20return%20'Insufficient%20funds'%0A%20%20%20%20%20%20%20%20balance%5B0%5D%20-%3D%20amount%0A%20%20%20%20%20%20%20%20return%20balance%5B0%5D%0A%20%20%20%20%0A%20%20%20%20return%20withdraw%0A%20%20%20%20%0Awithdraw%20%3D%20make_withdraw_account%28100%29%0Awithdraw%2825%29%0Awithdraw%2825%29&amp;cumulative=true&amp;curInstr=19&amp;mode=display&amp;origin=composingprograms.js&amp;py=3&amp;rawInputLstJSON=%5B%5D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faq/programming.html#why-am-i-getting-an-unboundlocalerror-when-the-variable-has-a-value" TargetMode="Externa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tutor.com/cp/composingprograms.html#code=a_global_var%20%3D%2042%0Adef%20fn2%28%29%3A%0A%20%20%20%20a_global_var%20%3D%209000%0A%0Aprint%28f%22Before%20fn2%28%29%3A%20%7Ba_global_var%7D%22%29%0Afn2%28%29%0Aprint%28f%22After%20fn2%28%29%3A%20%7Ba_global_var%7D%22%29%0A&amp;cumulative=true&amp;curInstr=7&amp;mode=display&amp;origin=composingprograms.js&amp;py=3&amp;rawInputLstJSON=%5B%5D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tutor.com/composingprograms.html#code=s%20%3D%20%5B2,%203%5D%0At%20%3D%20%5B5,%206%5D%0As.extend%28t%29%0At%20%3D%200&amp;cumulative=true&amp;curInstr=0&amp;mode=display&amp;origin=composingprograms.js&amp;py=3&amp;rawInputLstJSON=%5B%5D" TargetMode="External"/><Relationship Id="rId2" Type="http://schemas.openxmlformats.org/officeDocument/2006/relationships/hyperlink" Target="http://pythontutor.com/composingprograms.html#code=s%20%3D%20%5B2,%203%5D%0At%20%3D%20%5B5,%206%5D%0As.append%284%29%0As.append%28t%29%0At%20%3D%200&amp;cumulative=true&amp;curInstr=5&amp;mode=display&amp;origin=composingprograms.js&amp;py=3&amp;rawInputLstJSON=%5B%5D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tutor.com/composingprograms.html#code=s%20%3D%20%5B2,%203%5D%0At%20%3D%20%5B5,%206%5D%0At%20%3D%20s.pop%28%29&amp;cumulative=true&amp;curInstr=0&amp;mode=display&amp;origin=composingprograms.js&amp;py=3&amp;rawInputLstJSON=%5B%5D" TargetMode="External"/><Relationship Id="rId2" Type="http://schemas.openxmlformats.org/officeDocument/2006/relationships/hyperlink" Target="https://stackoverflow.com/questions/2347265/why-does-behave-unexpectedly-on-lists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pythontutor.com/composingprograms.html#code=s%20%3D%20%5B6,%202,%204,%208,%204%5D%0As.remove%284%29&amp;cumulative=true&amp;curInstr=0&amp;mode=display&amp;origin=composingprograms.js&amp;py=3&amp;rawInputLstJSON=%5B%5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tutor.com/visualize.html%23code=x%20=%202%0Ay%20=%203%0Aprint(x+y)%0Ax%20=%204%0Aprint(x+y)&amp;cumulative=false&amp;curInstr=5&amp;heapPrimitives=nevernest&amp;mode=display&amp;origin=opt-frontend.js&amp;py=3&amp;rawInputLstJSON=%5B%5D&amp;textReferences=fals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://pythontutor.com/visualize.html%23code=x%20=%20%5B1,%202,%203%5D%0Ay%20=%20x%0Aprint(y)%0Ax%5B1%5D%20=%2011%0Aprint(y)&amp;cumulative=false&amp;curInstr=5&amp;heapPrimitives=nevernest&amp;mode=display&amp;origin=opt-frontend.js&amp;py=3&amp;rawInputLstJSON=%5B%5D&amp;textReferences=false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pythontutor.com/composingprograms.html#code=t%20%3D%20%281,%20%5B2,%203%5D%29%0At%5B1%5D%5B0%5D%20%3D%2099%0At%5B1%5D%5B1%5D%20%3D%20%22Problems%22&amp;cumulative=true&amp;curInstr=0&amp;mode=display&amp;origin=composingprograms.js&amp;py=3&amp;rawInputLstJSON=%5B%5D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187EE84-7023-8A4E-8268-919ABBCBE6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Lecture: </a:t>
            </a:r>
            <a:br>
              <a:rPr lang="en-US" dirty="0"/>
            </a:br>
            <a:r>
              <a:rPr lang="en-US" dirty="0"/>
              <a:t>Mutable Data</a:t>
            </a:r>
          </a:p>
        </p:txBody>
      </p:sp>
      <p:sp>
        <p:nvSpPr>
          <p:cNvPr id="2" name="Subtitle 5">
            <a:extLst>
              <a:ext uri="{FF2B5EF4-FFF2-40B4-BE49-F238E27FC236}">
                <a16:creationId xmlns:a16="http://schemas.microsoft.com/office/drawing/2014/main" id="{1D74DCCA-26B3-B1FB-08D3-A94D139F72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6131" y="3908993"/>
            <a:ext cx="7543800" cy="990600"/>
          </a:xfrm>
        </p:spPr>
        <p:txBody>
          <a:bodyPr/>
          <a:lstStyle/>
          <a:p>
            <a:r>
              <a:rPr lang="en-US" dirty="0"/>
              <a:t>Week 3, Summer 2024. 7/2 (Tues)</a:t>
            </a:r>
          </a:p>
        </p:txBody>
      </p:sp>
    </p:spTree>
    <p:extLst>
      <p:ext uri="{BB962C8B-B14F-4D97-AF65-F5344CB8AC3E}">
        <p14:creationId xmlns:p14="http://schemas.microsoft.com/office/powerpoint/2010/main" val="2544443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vert="horz" wrap="square" lIns="92075" tIns="46025" rIns="92075" bIns="46025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ym typeface="Arial"/>
              </a:rPr>
              <a:t>Copies, 'is' and '=='</a:t>
            </a:r>
            <a:endParaRPr lang="en-US" dirty="0"/>
          </a:p>
        </p:txBody>
      </p:sp>
      <p:sp>
        <p:nvSpPr>
          <p:cNvPr id="264" name="Google Shape;264;p24"/>
          <p:cNvSpPr/>
          <p:nvPr/>
        </p:nvSpPr>
        <p:spPr>
          <a:xfrm>
            <a:off x="496615" y="1131775"/>
            <a:ext cx="9540764" cy="4801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Open Sans Light"/>
                <a:ea typeface="Source Code Pro" panose="020B0509030403020204" pitchFamily="49" charset="0"/>
                <a:cs typeface="Courier"/>
                <a:sym typeface="Courier"/>
              </a:rPr>
              <a:t>How do we know if two names (variables) are the same exact object? i.e. Will modifying one modify the other?</a:t>
            </a:r>
          </a:p>
          <a:p>
            <a:endParaRPr lang="en-US" sz="1800" dirty="0">
              <a:solidFill>
                <a:schemeClr val="dk1"/>
              </a:solidFill>
              <a:latin typeface="Open Sans Light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= [1, 2, 3, 4]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== [1, 2, 3, 4]  # Equal values?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True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is [1, 2, 3, 4]  # same object?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False</a:t>
            </a:r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blist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=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  # assignment refers</a:t>
            </a:r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is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blist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 # to same object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True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blist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= list(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)    # type constructors copy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blist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is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alist</a:t>
            </a:r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False</a:t>
            </a:r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blist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=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 : ]     # so does slicing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blist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is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alist</a:t>
            </a:r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False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blist</a:t>
            </a:r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[1, 2, 3, 4]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51EC9B-9C6A-8566-57E3-98257FD4BCC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25400"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48640" tIns="46038" rIns="914400" bIns="46038" numCol="1" anchor="ctr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i="0" baseline="0">
                <a:solidFill>
                  <a:schemeClr val="bg1"/>
                </a:solidFill>
                <a:latin typeface="FreightMicro Pro Book" panose="02000603020000020004" pitchFamily="2" charset="0"/>
                <a:ea typeface="ＭＳ Ｐゴシック" charset="-128"/>
                <a:cs typeface="FreightMicro Pro Book" panose="0200060302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19288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6pPr>
            <a:lvl7pPr marL="38576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7pPr>
            <a:lvl8pPr marL="57864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8pPr>
            <a:lvl9pPr marL="77152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9pPr>
          </a:lstStyle>
          <a:p>
            <a:pPr>
              <a:buClrTx/>
              <a:buFontTx/>
            </a:pPr>
            <a:r>
              <a:rPr lang="en-US" dirty="0"/>
              <a:t>Identity and == vs is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360FB-B64F-8142-A0E9-6C7EBFBD8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meaning of  </a:t>
            </a:r>
            <a:r>
              <a:rPr lang="en-US" dirty="0">
                <a:latin typeface="Source Code Pro" panose="020B0509030403020204" pitchFamily="49" charset="77"/>
              </a:rPr>
              <a:t>is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4B63B-A090-A444-BE2A-4B0789631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1133083" cy="5257800"/>
          </a:xfrm>
        </p:spPr>
        <p:txBody>
          <a:bodyPr/>
          <a:lstStyle/>
          <a:p>
            <a:r>
              <a:rPr lang="en-U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How does Python implement the `is` operator?</a:t>
            </a:r>
          </a:p>
          <a:p>
            <a:r>
              <a:rPr lang="en-US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Intuitive (visual) answer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`a is b` is True </a:t>
            </a:r>
            <a:r>
              <a:rPr lang="en-US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iff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`a` </a:t>
            </a:r>
            <a:r>
              <a:rPr lang="en-US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points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to the same exact object as `b` points to.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08E1790-A1D3-FC45-88E0-3A797D93A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808" y="2740622"/>
            <a:ext cx="7273062" cy="30505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9E238B-834E-3459-61F0-10361D538921}"/>
              </a:ext>
            </a:extLst>
          </p:cNvPr>
          <p:cNvSpPr txBox="1"/>
          <p:nvPr/>
        </p:nvSpPr>
        <p:spPr>
          <a:xfrm>
            <a:off x="5889997" y="5585936"/>
            <a:ext cx="36891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lst1 </a:t>
            </a:r>
            <a:r>
              <a:rPr lang="en-US" sz="1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is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lst2</a:t>
            </a:r>
          </a:p>
          <a:p>
            <a:r>
              <a:rPr lang="en-US" sz="1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endParaRPr lang="en-US" sz="18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lst1 </a:t>
            </a:r>
            <a:r>
              <a:rPr lang="en-US" sz="1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is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lst3</a:t>
            </a:r>
          </a:p>
          <a:p>
            <a:r>
              <a:rPr lang="en-US" sz="1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endParaRPr lang="en-US" sz="18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43323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360FB-B64F-8142-A0E9-6C7EBFBD8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meaning of  </a:t>
            </a:r>
            <a:r>
              <a:rPr lang="en-US" dirty="0">
                <a:latin typeface="Source Code Pro" panose="020B0509030403020204" pitchFamily="49" charset="77"/>
              </a:rPr>
              <a:t>is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4B63B-A090-A444-BE2A-4B0789631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1133083" cy="1656906"/>
          </a:xfrm>
        </p:spPr>
        <p:txBody>
          <a:bodyPr/>
          <a:lstStyle/>
          <a:p>
            <a:r>
              <a:rPr lang="en-U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How does Python implement the `is` operator?</a:t>
            </a:r>
          </a:p>
          <a:p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Technical answer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`a is b` is True </a:t>
            </a:r>
            <a:r>
              <a:rPr lang="en-US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iff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`a` points to the same </a:t>
            </a:r>
            <a:r>
              <a:rPr lang="en-US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memory address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as `b` points to.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9E238B-834E-3459-61F0-10361D538921}"/>
              </a:ext>
            </a:extLst>
          </p:cNvPr>
          <p:cNvSpPr txBox="1"/>
          <p:nvPr/>
        </p:nvSpPr>
        <p:spPr>
          <a:xfrm>
            <a:off x="1267546" y="2780937"/>
            <a:ext cx="36891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lst1 = [</a:t>
            </a:r>
            <a:r>
              <a:rPr lang="en-US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lst2 = [</a:t>
            </a:r>
            <a:r>
              <a:rPr lang="en-US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lst3 = lst1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id(lst1)</a:t>
            </a:r>
          </a:p>
          <a:p>
            <a:r>
              <a:rPr lang="en-US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1906951142144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id(lst2)</a:t>
            </a:r>
          </a:p>
          <a:p>
            <a:r>
              <a:rPr lang="en-US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1906951128448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id(lst3)</a:t>
            </a:r>
          </a:p>
          <a:p>
            <a:r>
              <a:rPr lang="en-US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1906951142144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AF2173-8097-1051-5C58-8B6A37CD958F}"/>
              </a:ext>
            </a:extLst>
          </p:cNvPr>
          <p:cNvSpPr txBox="1"/>
          <p:nvPr/>
        </p:nvSpPr>
        <p:spPr>
          <a:xfrm>
            <a:off x="7151238" y="2876106"/>
            <a:ext cx="473596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lst1 </a:t>
            </a:r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is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lst2</a:t>
            </a:r>
          </a:p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lst1 </a:t>
            </a:r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is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lst3</a:t>
            </a:r>
          </a:p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id(lst1) == id(lst2)</a:t>
            </a:r>
          </a:p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id(lst1) == id(lst3)</a:t>
            </a:r>
          </a:p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2400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889967E5-97EE-1395-25B7-F74F3089B939}"/>
              </a:ext>
            </a:extLst>
          </p:cNvPr>
          <p:cNvSpPr/>
          <p:nvPr/>
        </p:nvSpPr>
        <p:spPr bwMode="auto">
          <a:xfrm>
            <a:off x="3875164" y="4067503"/>
            <a:ext cx="321616" cy="2017987"/>
          </a:xfrm>
          <a:prstGeom prst="rightBrac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347D1A-24CB-069E-7E0D-616FDCD3A240}"/>
              </a:ext>
            </a:extLst>
          </p:cNvPr>
          <p:cNvSpPr txBox="1"/>
          <p:nvPr/>
        </p:nvSpPr>
        <p:spPr>
          <a:xfrm>
            <a:off x="4313446" y="3997213"/>
            <a:ext cx="22450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These are memory addresses! </a:t>
            </a:r>
            <a:r>
              <a:rPr lang="en-US" sz="1800" dirty="0" err="1"/>
              <a:t>Eg</a:t>
            </a:r>
            <a:r>
              <a:rPr lang="en-US" sz="1800" dirty="0"/>
              <a:t> somewhere in your CPU RAM</a:t>
            </a:r>
          </a:p>
          <a:p>
            <a:endParaRPr lang="en-US" sz="1800" dirty="0"/>
          </a:p>
          <a:p>
            <a:r>
              <a:rPr lang="en-US" sz="1800" dirty="0"/>
              <a:t>Tip: think of RAM as a long array/list, and an address as an index into the list.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0C2C107F-49E5-A13A-7D42-85BCB52E7C10}"/>
              </a:ext>
            </a:extLst>
          </p:cNvPr>
          <p:cNvSpPr/>
          <p:nvPr/>
        </p:nvSpPr>
        <p:spPr bwMode="auto">
          <a:xfrm rot="16200000">
            <a:off x="9453004" y="4481969"/>
            <a:ext cx="264860" cy="3165715"/>
          </a:xfrm>
          <a:prstGeom prst="leftBrac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75C3DE-C81A-2EE5-6348-4E1149332B87}"/>
              </a:ext>
            </a:extLst>
          </p:cNvPr>
          <p:cNvSpPr txBox="1"/>
          <p:nvPr/>
        </p:nvSpPr>
        <p:spPr>
          <a:xfrm>
            <a:off x="7456038" y="6182900"/>
            <a:ext cx="4735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Thus, the `is` operator is actually comparing memory addresses behind the scenes.</a:t>
            </a:r>
          </a:p>
        </p:txBody>
      </p:sp>
    </p:spTree>
    <p:extLst>
      <p:ext uri="{BB962C8B-B14F-4D97-AF65-F5344CB8AC3E}">
        <p14:creationId xmlns:p14="http://schemas.microsoft.com/office/powerpoint/2010/main" val="242669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360FB-B64F-8142-A0E9-6C7EBFBD8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Python’s `id()`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4B63B-A090-A444-BE2A-4B0789631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101" y="1066800"/>
            <a:ext cx="8337549" cy="5257800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sz="2400" dirty="0"/>
              <a:t> In Python, each object has a function </a:t>
            </a:r>
            <a:r>
              <a:rPr lang="en-US" sz="2400" dirty="0">
                <a:latin typeface="Source Code Pro" panose="020B0509030403020204" pitchFamily="49" charset="77"/>
              </a:rPr>
              <a:t>id() </a:t>
            </a:r>
            <a:r>
              <a:rPr lang="en-US" sz="2400" dirty="0"/>
              <a:t>which returns its “</a:t>
            </a:r>
            <a:r>
              <a:rPr lang="en-US" sz="2400" b="1" dirty="0"/>
              <a:t>memory address</a:t>
            </a:r>
            <a:r>
              <a:rPr lang="en-US" sz="2400" dirty="0"/>
              <a:t>“</a:t>
            </a:r>
          </a:p>
          <a:p>
            <a:pPr>
              <a:spcBef>
                <a:spcPts val="200"/>
              </a:spcBef>
            </a:pPr>
            <a:r>
              <a:rPr lang="en-US" sz="2400" dirty="0"/>
              <a:t> CPU memory (random access memory, aka “RAM”)</a:t>
            </a:r>
          </a:p>
          <a:p>
            <a:pPr>
              <a:spcBef>
                <a:spcPts val="200"/>
              </a:spcBef>
            </a:pPr>
            <a:r>
              <a:rPr lang="en-US" sz="2400" dirty="0"/>
              <a:t> Example: In 2024, a </a:t>
            </a:r>
            <a:r>
              <a:rPr lang="en-US" sz="2400" dirty="0" err="1"/>
              <a:t>Macbook</a:t>
            </a:r>
            <a:r>
              <a:rPr lang="en-US" sz="2400" dirty="0"/>
              <a:t> Pro 14” has 8 GB - 36 GB CPU RAM</a:t>
            </a:r>
          </a:p>
          <a:p>
            <a:pPr lvl="1">
              <a:spcBef>
                <a:spcPts val="200"/>
              </a:spcBef>
            </a:pPr>
            <a:r>
              <a:rPr lang="en-US" sz="1800" dirty="0"/>
              <a:t> Aside: GPU (graphical processing units) have their own separate GPU memory. State-of-the-art ML models (like ChatGPT, </a:t>
            </a:r>
            <a:r>
              <a:rPr lang="en-US" sz="1800" dirty="0" err="1"/>
              <a:t>etc</a:t>
            </a:r>
            <a:r>
              <a:rPr lang="en-US" sz="1800" dirty="0"/>
              <a:t>) are notoriously GPU-memory intensive</a:t>
            </a:r>
          </a:p>
          <a:p>
            <a:pPr>
              <a:spcBef>
                <a:spcPts val="200"/>
              </a:spcBef>
            </a:pPr>
            <a:endParaRPr lang="en-US" sz="2400" dirty="0"/>
          </a:p>
          <a:p>
            <a:pPr>
              <a:spcBef>
                <a:spcPts val="200"/>
              </a:spcBef>
            </a:pPr>
            <a:r>
              <a:rPr lang="en-US" sz="2400" dirty="0"/>
              <a:t> Bill Gates once said* in 1981 “</a:t>
            </a:r>
            <a:r>
              <a:rPr lang="en-US" sz="2400" b="0" i="0" dirty="0">
                <a:effectLst/>
                <a:latin typeface="Roboto" panose="020F0502020204030204" pitchFamily="2" charset="0"/>
              </a:rPr>
              <a:t>640K of memory should</a:t>
            </a:r>
            <a:br>
              <a:rPr lang="en-US" sz="2400" dirty="0"/>
            </a:br>
            <a:r>
              <a:rPr lang="en-US" sz="2400" b="0" i="0" dirty="0">
                <a:effectLst/>
                <a:latin typeface="Roboto" panose="020F0502020204030204" pitchFamily="2" charset="0"/>
              </a:rPr>
              <a:t>be enough for anybody.”</a:t>
            </a:r>
          </a:p>
          <a:p>
            <a:pPr lvl="1">
              <a:spcBef>
                <a:spcPts val="200"/>
              </a:spcBef>
            </a:pPr>
            <a:r>
              <a:rPr lang="en-US" sz="1200" dirty="0">
                <a:latin typeface="Roboto" panose="020F0502020204030204" pitchFamily="2" charset="0"/>
              </a:rPr>
              <a:t> * </a:t>
            </a:r>
            <a:r>
              <a:rPr lang="en-US" sz="1200" dirty="0">
                <a:hlinkClick r:id="rId2"/>
              </a:rPr>
              <a:t>Not actually true</a:t>
            </a:r>
            <a:r>
              <a:rPr lang="en-US" sz="1200" dirty="0"/>
              <a:t>, but it makes a funny story</a:t>
            </a:r>
          </a:p>
          <a:p>
            <a:pPr>
              <a:spcBef>
                <a:spcPts val="200"/>
              </a:spcBef>
            </a:pPr>
            <a:endParaRPr lang="en-US" sz="1600" dirty="0"/>
          </a:p>
          <a:p>
            <a:pPr>
              <a:spcBef>
                <a:spcPts val="200"/>
              </a:spcBef>
            </a:pPr>
            <a:r>
              <a:rPr lang="en-US" sz="1600" dirty="0"/>
              <a:t> Think this is cool? amazing?</a:t>
            </a:r>
          </a:p>
          <a:p>
            <a:pPr>
              <a:spcBef>
                <a:spcPts val="200"/>
              </a:spcBef>
            </a:pPr>
            <a:r>
              <a:rPr lang="en-US" sz="1600" dirty="0"/>
              <a:t> Related courses: CS61C (Architecture), CS162 (Operating Systems), CS164 (Programming Languages and Compilers)</a:t>
            </a:r>
          </a:p>
        </p:txBody>
      </p:sp>
      <p:pic>
        <p:nvPicPr>
          <p:cNvPr id="5" name="Picture 4" descr="A close-up of a computer motherboard&#10;&#10;Description automatically generated">
            <a:extLst>
              <a:ext uri="{FF2B5EF4-FFF2-40B4-BE49-F238E27FC236}">
                <a16:creationId xmlns:a16="http://schemas.microsoft.com/office/drawing/2014/main" id="{FCF6AB0D-39CE-EA6D-A77E-BCE9853F4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240" y="4435907"/>
            <a:ext cx="3158006" cy="21015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832ABA-17FE-5324-2051-88B8EDF7CE56}"/>
              </a:ext>
            </a:extLst>
          </p:cNvPr>
          <p:cNvSpPr txBox="1"/>
          <p:nvPr/>
        </p:nvSpPr>
        <p:spPr>
          <a:xfrm>
            <a:off x="8778240" y="6543723"/>
            <a:ext cx="37374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Credit: </a:t>
            </a:r>
            <a:r>
              <a:rPr lang="en-US" sz="800" dirty="0">
                <a:hlinkClick r:id="rId4"/>
              </a:rPr>
              <a:t>https://www.techspot.com/article/2024-anatomy-ram/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599760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187EE84-7023-8A4E-8268-919ABBCBE6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Passing Data Into Functions</a:t>
            </a:r>
          </a:p>
        </p:txBody>
      </p:sp>
    </p:spTree>
    <p:extLst>
      <p:ext uri="{BB962C8B-B14F-4D97-AF65-F5344CB8AC3E}">
        <p14:creationId xmlns:p14="http://schemas.microsoft.com/office/powerpoint/2010/main" val="190817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1AB71-793D-2F4B-8B5F-00F590B43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AE1DD-13C3-304F-8084-E501B64CC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Passing in a mutable object in a function in Python lets you modify that object</a:t>
            </a:r>
          </a:p>
          <a:p>
            <a:r>
              <a:rPr lang="en-US" dirty="0"/>
              <a:t> Immutable objects don't change when passed in as an argument</a:t>
            </a:r>
          </a:p>
          <a:p>
            <a:r>
              <a:rPr lang="en-US" dirty="0"/>
              <a:t> Making a new name doesn't affect the value outside the function</a:t>
            </a:r>
          </a:p>
          <a:p>
            <a:r>
              <a:rPr lang="en-US" dirty="0"/>
              <a:t> Modifying mutable data </a:t>
            </a:r>
            <a:r>
              <a:rPr lang="en-US" b="1" dirty="0"/>
              <a:t>does</a:t>
            </a:r>
            <a:r>
              <a:rPr lang="en-US" dirty="0"/>
              <a:t> modify the values in the parent frame. </a:t>
            </a:r>
          </a:p>
        </p:txBody>
      </p:sp>
    </p:spTree>
    <p:extLst>
      <p:ext uri="{BB962C8B-B14F-4D97-AF65-F5344CB8AC3E}">
        <p14:creationId xmlns:p14="http://schemas.microsoft.com/office/powerpoint/2010/main" val="1294709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BE2CD-3D14-BB47-87EB-B47E3825D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Mutating Arguments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570C2-BB9C-4D44-B257-FA5720195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FreightSans Pro Medium" panose="02000606030000020004" pitchFamily="2" charset="0"/>
              </a:rPr>
              <a:t>Functions can mutate objects passed in as an argument</a:t>
            </a:r>
          </a:p>
          <a:p>
            <a:r>
              <a:rPr lang="en-US" sz="2400" dirty="0">
                <a:latin typeface="FreightSans Pro Medium" panose="02000606030000020004" pitchFamily="2" charset="0"/>
              </a:rPr>
              <a:t>Declaring a new variable with the same name as an argument only exists within the scope of our function</a:t>
            </a:r>
          </a:p>
          <a:p>
            <a:pPr lvl="1"/>
            <a:r>
              <a:rPr lang="en-US" sz="2400" dirty="0">
                <a:latin typeface="FreightSans Pro Medium" panose="02000606030000020004" pitchFamily="2" charset="0"/>
              </a:rPr>
              <a:t> You can think of this as creating a new name, in the same way as redefining a variable.</a:t>
            </a:r>
          </a:p>
          <a:p>
            <a:pPr lvl="1"/>
            <a:r>
              <a:rPr lang="en-US" sz="2400" dirty="0">
                <a:latin typeface="FreightSans Pro Medium" panose="02000606030000020004" pitchFamily="2" charset="0"/>
              </a:rPr>
              <a:t> This will </a:t>
            </a:r>
            <a:r>
              <a:rPr lang="en-US" sz="2400" b="1" dirty="0">
                <a:latin typeface="FreightSans Pro Medium" panose="02000606030000020004" pitchFamily="2" charset="0"/>
              </a:rPr>
              <a:t>not</a:t>
            </a:r>
            <a:r>
              <a:rPr lang="en-US" sz="2400" dirty="0">
                <a:latin typeface="FreightSans Pro Medium" panose="02000606030000020004" pitchFamily="2" charset="0"/>
              </a:rPr>
              <a:t> modify the data outside the function, even for mutable objects.</a:t>
            </a:r>
          </a:p>
          <a:p>
            <a:r>
              <a:rPr lang="en-US" sz="2400" b="1" dirty="0">
                <a:latin typeface="FreightSans Pro Medium" panose="02000606030000020004" pitchFamily="2" charset="0"/>
              </a:rPr>
              <a:t> BUT</a:t>
            </a:r>
            <a:r>
              <a:rPr lang="en-US" sz="2400" dirty="0">
                <a:latin typeface="FreightSans Pro Medium" panose="02000606030000020004" pitchFamily="2" charset="0"/>
              </a:rPr>
              <a:t> </a:t>
            </a:r>
          </a:p>
          <a:p>
            <a:pPr lvl="1"/>
            <a:r>
              <a:rPr lang="en-US" sz="2400" dirty="0">
                <a:latin typeface="FreightSans Pro Medium" panose="02000606030000020004" pitchFamily="2" charset="0"/>
              </a:rPr>
              <a:t> We can still directly modify the object passed in…even though it was created in some other frame or environment.</a:t>
            </a:r>
          </a:p>
          <a:p>
            <a:pPr lvl="1"/>
            <a:r>
              <a:rPr lang="en-US" sz="2400" dirty="0">
                <a:latin typeface="FreightSans Pro Medium" panose="02000606030000020004" pitchFamily="2" charset="0"/>
              </a:rPr>
              <a:t> We directly call methods on that object.</a:t>
            </a:r>
          </a:p>
          <a:p>
            <a:r>
              <a:rPr lang="en-US" sz="2400" dirty="0">
                <a:latin typeface="FreightSans Pro Medium" panose="02000606030000020004" pitchFamily="2" charset="0"/>
                <a:hlinkClick r:id="rId2"/>
              </a:rPr>
              <a:t>View Python Tutor</a:t>
            </a:r>
            <a:endParaRPr lang="en-US" sz="2400" dirty="0">
              <a:latin typeface="FreightSans Pro Medium" panose="02000606030000020004" pitchFamily="2" charset="0"/>
            </a:endParaRPr>
          </a:p>
          <a:p>
            <a:endParaRPr lang="en-US" sz="2400" dirty="0">
              <a:latin typeface="FreightSans Pro Medium" panose="020006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47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5E38F-0317-AC71-12D3-1E8912D09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Python: What should we return?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3F6A3-D2AA-3619-9BCD-6CDB98E95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066800"/>
            <a:ext cx="10103069" cy="5257800"/>
          </a:xfrm>
        </p:spPr>
        <p:txBody>
          <a:bodyPr/>
          <a:lstStyle/>
          <a:p>
            <a:r>
              <a:rPr lang="en-US" sz="2600" dirty="0"/>
              <a:t>Why do some functions return </a:t>
            </a:r>
            <a:r>
              <a:rPr lang="en-US" sz="2600" dirty="0">
                <a:latin typeface="Source Code Pro" panose="020B0509030403020204" pitchFamily="49" charset="77"/>
              </a:rPr>
              <a:t>None</a:t>
            </a:r>
            <a:r>
              <a:rPr lang="en-US" sz="2600" dirty="0"/>
              <a:t>?</a:t>
            </a:r>
          </a:p>
          <a:p>
            <a:r>
              <a:rPr lang="en-US" sz="2600" dirty="0"/>
              <a:t>Why do some functions return a value?</a:t>
            </a:r>
          </a:p>
          <a:p>
            <a:endParaRPr lang="en-US" sz="2600" dirty="0"/>
          </a:p>
          <a:p>
            <a:endParaRPr lang="en-US" sz="2600" dirty="0"/>
          </a:p>
          <a:p>
            <a:pPr marL="0" indent="0">
              <a:buNone/>
            </a:pPr>
            <a:r>
              <a:rPr lang="en-US" sz="2600" b="1" dirty="0"/>
              <a:t>Convention</a:t>
            </a:r>
            <a:r>
              <a:rPr lang="en-US" sz="2600" dirty="0"/>
              <a:t>: Functions that mutate an argument </a:t>
            </a:r>
            <a:r>
              <a:rPr lang="en-US" sz="2600" b="1" dirty="0"/>
              <a:t>usually</a:t>
            </a:r>
            <a:r>
              <a:rPr lang="en-US" sz="2600" dirty="0"/>
              <a:t> return None!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b="1" dirty="0"/>
              <a:t>C88C / 61A / Data Science View: Avoid mutating data unless it's necessary! </a:t>
            </a:r>
            <a:endParaRPr lang="en-US" sz="2600" dirty="0"/>
          </a:p>
          <a:p>
            <a:pPr marL="0" indent="0">
              <a:buNone/>
            </a:pPr>
            <a:r>
              <a:rPr lang="en-US" sz="2600" dirty="0"/>
              <a:t>Mutations are useful, but can get confusing quickly. This is why we focus on </a:t>
            </a:r>
            <a:r>
              <a:rPr lang="en-US" sz="2600" i="1" dirty="0"/>
              <a:t>functional programming </a:t>
            </a:r>
            <a:r>
              <a:rPr lang="en-US" sz="2600" dirty="0"/>
              <a:t> - map, filter, reduce, list comprehensions, etc. </a:t>
            </a:r>
          </a:p>
        </p:txBody>
      </p:sp>
    </p:spTree>
    <p:extLst>
      <p:ext uri="{BB962C8B-B14F-4D97-AF65-F5344CB8AC3E}">
        <p14:creationId xmlns:p14="http://schemas.microsoft.com/office/powerpoint/2010/main" val="3542395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B92B3-6CB7-DF32-280B-6981EB625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that Mutate vs Return New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15749-47F2-D7BB-9996-BE3BF95EC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Lists:</a:t>
            </a:r>
          </a:p>
          <a:p>
            <a:pPr lvl="1"/>
            <a:r>
              <a:rPr lang="en-US" dirty="0"/>
              <a:t> sorted(list) – returns a new list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list.sort</a:t>
            </a:r>
            <a:r>
              <a:rPr lang="en-US" dirty="0"/>
              <a:t>() – modifies the list, </a:t>
            </a:r>
            <a:r>
              <a:rPr lang="en-US" b="1" dirty="0"/>
              <a:t>returns None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list.append</a:t>
            </a:r>
            <a:r>
              <a:rPr lang="en-US" dirty="0"/>
              <a:t>() – modifies the list, </a:t>
            </a:r>
            <a:r>
              <a:rPr lang="en-US" b="1" dirty="0"/>
              <a:t>returns None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list.extend</a:t>
            </a:r>
            <a:r>
              <a:rPr lang="en-US" dirty="0"/>
              <a:t>() – modifies the list, </a:t>
            </a:r>
            <a:r>
              <a:rPr lang="en-US" b="1" dirty="0"/>
              <a:t>returns None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B1FD78-3C8F-B90E-C1DE-EAFAFAEDF9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506310" cy="365125"/>
          </a:xfrm>
        </p:spPr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4A98DFAF-3991-0FED-AF9B-083CB52161F9}"/>
              </a:ext>
            </a:extLst>
          </p:cNvPr>
          <p:cNvSpPr/>
          <p:nvPr/>
        </p:nvSpPr>
        <p:spPr bwMode="auto">
          <a:xfrm>
            <a:off x="8425092" y="2251316"/>
            <a:ext cx="296392" cy="1500877"/>
          </a:xfrm>
          <a:prstGeom prst="rightBrac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A93530-AF11-7C01-84EE-E64AE780FDC7}"/>
              </a:ext>
            </a:extLst>
          </p:cNvPr>
          <p:cNvSpPr txBox="1"/>
          <p:nvPr/>
        </p:nvSpPr>
        <p:spPr>
          <a:xfrm>
            <a:off x="8928012" y="1708981"/>
            <a:ext cx="27305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fact that these return None are a strong hint that these functions mutate the object (“in place” modification”)</a:t>
            </a:r>
          </a:p>
          <a:p>
            <a:endParaRPr lang="en-US" sz="2400" dirty="0"/>
          </a:p>
          <a:p>
            <a:r>
              <a:rPr lang="en-US" sz="2400" dirty="0"/>
              <a:t>How to be sure? Read the </a:t>
            </a:r>
            <a:r>
              <a:rPr lang="en-US" sz="2400" dirty="0">
                <a:hlinkClick r:id="rId2"/>
              </a:rPr>
              <a:t>function documentation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33796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BFD43-B1D6-6546-AAAA-31EF4411D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Gotcha's: a += b and a = a +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9D35FC-3C31-112A-9CEC-39D6D40F4C28}"/>
              </a:ext>
            </a:extLst>
          </p:cNvPr>
          <p:cNvSpPr txBox="1"/>
          <p:nvPr/>
        </p:nvSpPr>
        <p:spPr>
          <a:xfrm>
            <a:off x="533400" y="1051034"/>
            <a:ext cx="83879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Sometimes similar </a:t>
            </a:r>
            <a:r>
              <a:rPr lang="en-US" sz="2000" i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looking</a:t>
            </a:r>
            <a:r>
              <a:rPr lang="en-US" sz="20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operations have very different results!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Hint: = always binds (or re-binds) a value to a name.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hlinkClick r:id="rId2"/>
              </a:rPr>
              <a:t>Python Tutor</a:t>
            </a:r>
            <a:endParaRPr lang="en-US" sz="200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12646C-AC5F-2338-1C02-BE0BCABF3A36}"/>
              </a:ext>
            </a:extLst>
          </p:cNvPr>
          <p:cNvSpPr txBox="1"/>
          <p:nvPr/>
        </p:nvSpPr>
        <p:spPr>
          <a:xfrm>
            <a:off x="7138627" y="2541401"/>
            <a:ext cx="44332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Main takeaway:</a:t>
            </a:r>
          </a:p>
          <a:p>
            <a:r>
              <a:rPr lang="en-US" sz="2400" dirty="0"/>
              <a:t>For lists, the `</a:t>
            </a:r>
            <a:r>
              <a:rPr lang="en-US" sz="2400" dirty="0" err="1"/>
              <a:t>lst</a:t>
            </a:r>
            <a:r>
              <a:rPr lang="en-US" sz="2400" dirty="0"/>
              <a:t> += thing` operator is NOT the same as `</a:t>
            </a:r>
            <a:r>
              <a:rPr lang="en-US" sz="2400" dirty="0" err="1"/>
              <a:t>lst</a:t>
            </a:r>
            <a:r>
              <a:rPr lang="en-US" sz="2400" dirty="0"/>
              <a:t> = </a:t>
            </a:r>
            <a:r>
              <a:rPr lang="en-US" sz="2400" dirty="0" err="1"/>
              <a:t>lst</a:t>
            </a:r>
            <a:r>
              <a:rPr lang="en-US" sz="2400" dirty="0"/>
              <a:t> + thing`.</a:t>
            </a:r>
          </a:p>
          <a:p>
            <a:endParaRPr lang="en-US" sz="2400" dirty="0"/>
          </a:p>
          <a:p>
            <a:r>
              <a:rPr lang="en-US" sz="2400" dirty="0"/>
              <a:t>Instead, list’s `+=` operator is an in-place modification of the LHS.</a:t>
            </a:r>
          </a:p>
          <a:p>
            <a:endParaRPr lang="en-US" sz="2400" dirty="0"/>
          </a:p>
          <a:p>
            <a:r>
              <a:rPr lang="en-US" sz="1200" dirty="0"/>
              <a:t>Tip: `</a:t>
            </a:r>
            <a:r>
              <a:rPr lang="en-US" sz="1200" dirty="0" err="1"/>
              <a:t>lst</a:t>
            </a:r>
            <a:r>
              <a:rPr lang="en-US" sz="1200" dirty="0"/>
              <a:t> += thing` calls the </a:t>
            </a:r>
            <a:r>
              <a:rPr lang="en-US" sz="1200" dirty="0">
                <a:hlinkClick r:id="rId3"/>
              </a:rPr>
              <a:t>list.__</a:t>
            </a:r>
            <a:r>
              <a:rPr lang="en-US" sz="1200" dirty="0" err="1">
                <a:hlinkClick r:id="rId3"/>
              </a:rPr>
              <a:t>iadd</a:t>
            </a:r>
            <a:r>
              <a:rPr lang="en-US" sz="1200" dirty="0">
                <a:hlinkClick r:id="rId3"/>
              </a:rPr>
              <a:t>__()</a:t>
            </a:r>
            <a:r>
              <a:rPr lang="en-US" sz="1200" dirty="0"/>
              <a:t> function, which performs the in-place modification.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2D71FC-5039-D07F-82EE-8DFC7B95BBF9}"/>
              </a:ext>
            </a:extLst>
          </p:cNvPr>
          <p:cNvSpPr txBox="1"/>
          <p:nvPr/>
        </p:nvSpPr>
        <p:spPr>
          <a:xfrm>
            <a:off x="533399" y="2449068"/>
            <a:ext cx="603136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add_data_to_thing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(thing, data):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print(</a:t>
            </a:r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"+=, Before: 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{thing}</a:t>
            </a:r>
            <a:r>
              <a:rPr lang="en-US" sz="2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thing += data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print(</a:t>
            </a:r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"+=, After: 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{thing}</a:t>
            </a:r>
            <a:r>
              <a:rPr lang="en-US" sz="2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</a:t>
            </a:r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thing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new_thing_with_data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(thing, data):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print(</a:t>
            </a:r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"=, Before: 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{thing}</a:t>
            </a:r>
            <a:r>
              <a:rPr lang="en-US" sz="2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thing = thing + data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print(</a:t>
            </a:r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"=, After: 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{thing}</a:t>
            </a:r>
            <a:r>
              <a:rPr lang="en-US" sz="2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</a:t>
            </a:r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thing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48506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BC05D-D87B-6447-AF5A-797BB88BE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E73F6B-2C37-FB42-99D5-D2AD1FC4D8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066800"/>
            <a:ext cx="9479280" cy="5257800"/>
          </a:xfrm>
        </p:spPr>
        <p:txBody>
          <a:bodyPr/>
          <a:lstStyle/>
          <a:p>
            <a:r>
              <a:rPr lang="en-US" sz="2400" dirty="0"/>
              <a:t> HW04, Lab04 released today (Due: 7/8) (+2 days due to holiday)</a:t>
            </a:r>
          </a:p>
          <a:p>
            <a:r>
              <a:rPr lang="en-US" sz="2400" dirty="0"/>
              <a:t> Project01 (“Maps”) will be released on Wednesday</a:t>
            </a:r>
          </a:p>
          <a:p>
            <a:pPr lvl="1"/>
            <a:r>
              <a:rPr lang="en-US" sz="2400" dirty="0"/>
              <a:t> Partner project (though you can solo it if you’d prefer)</a:t>
            </a:r>
          </a:p>
          <a:p>
            <a:r>
              <a:rPr lang="en-US" sz="2400" dirty="0"/>
              <a:t> Reminder: no lecture/labs/OH on Thursday (July 4th)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08FB4AF-1E3B-73C0-EB6D-227BFFFF58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599" y="6356350"/>
            <a:ext cx="4505325" cy="365125"/>
          </a:xfrm>
        </p:spPr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796803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187EE84-7023-8A4E-8268-919ABBCBE6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Mutable Functions</a:t>
            </a:r>
          </a:p>
        </p:txBody>
      </p:sp>
    </p:spTree>
    <p:extLst>
      <p:ext uri="{BB962C8B-B14F-4D97-AF65-F5344CB8AC3E}">
        <p14:creationId xmlns:p14="http://schemas.microsoft.com/office/powerpoint/2010/main" val="307224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spd="slow" advTm="109658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3046-645C-9643-8339-A786218B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9456D-4CEC-CF41-8620-FC5EDDA27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Remember: Each function gets its own new frame</a:t>
            </a:r>
          </a:p>
          <a:p>
            <a:r>
              <a:rPr lang="en-US" dirty="0"/>
              <a:t> Inner functions can access data in the parent environment</a:t>
            </a:r>
          </a:p>
          <a:p>
            <a:r>
              <a:rPr lang="en-US" dirty="0"/>
              <a:t> Use an inner function along with a mutable data type to capture changes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581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3046-645C-9643-8339-A786218B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together: a Counter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9456D-4CEC-CF41-8620-FC5EDDA27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1218333" cy="2110478"/>
          </a:xfrm>
        </p:spPr>
        <p:txBody>
          <a:bodyPr/>
          <a:lstStyle/>
          <a:p>
            <a:r>
              <a:rPr lang="en-US" dirty="0"/>
              <a:t> Applying everything we’ve learned, we’re now ready to implement a Counter function</a:t>
            </a:r>
          </a:p>
          <a:p>
            <a:r>
              <a:rPr lang="en-US" dirty="0"/>
              <a:t> It will “remember” its state, and each time we call it, will increment its internal counter value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60B1B-B07B-56DB-234C-6D3165340649}"/>
              </a:ext>
            </a:extLst>
          </p:cNvPr>
          <p:cNvSpPr txBox="1"/>
          <p:nvPr/>
        </p:nvSpPr>
        <p:spPr>
          <a:xfrm>
            <a:off x="746234" y="3177278"/>
            <a:ext cx="495457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Desired usage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counter =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make_counter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counter()</a:t>
            </a:r>
          </a:p>
          <a:p>
            <a:r>
              <a:rPr lang="en-US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counter()</a:t>
            </a:r>
          </a:p>
          <a:p>
            <a:r>
              <a:rPr lang="en-US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counter()</a:t>
            </a:r>
          </a:p>
          <a:p>
            <a:r>
              <a:rPr lang="en-US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E89F5-D2C4-12D2-8488-E8DCED26E0CE}"/>
              </a:ext>
            </a:extLst>
          </p:cNvPr>
          <p:cNvSpPr txBox="1"/>
          <p:nvPr/>
        </p:nvSpPr>
        <p:spPr>
          <a:xfrm>
            <a:off x="6318819" y="3247697"/>
            <a:ext cx="531613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make_counter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IMPLEMENT ME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pass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C693E5-32B0-593B-7F45-9C3B73341412}"/>
              </a:ext>
            </a:extLst>
          </p:cNvPr>
          <p:cNvSpPr txBox="1"/>
          <p:nvPr/>
        </p:nvSpPr>
        <p:spPr>
          <a:xfrm>
            <a:off x="6262063" y="5448562"/>
            <a:ext cx="61028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</a:rPr>
              <a:t>Question</a:t>
            </a:r>
            <a:r>
              <a:rPr lang="en-US" sz="2400" dirty="0"/>
              <a:t>: how to finish the `</a:t>
            </a:r>
            <a:r>
              <a:rPr lang="en-US" sz="2400" dirty="0" err="1"/>
              <a:t>make_counter</a:t>
            </a:r>
            <a:r>
              <a:rPr lang="en-US" sz="2400" dirty="0"/>
              <a:t>()` definition?</a:t>
            </a:r>
          </a:p>
        </p:txBody>
      </p:sp>
    </p:spTree>
    <p:extLst>
      <p:ext uri="{BB962C8B-B14F-4D97-AF65-F5344CB8AC3E}">
        <p14:creationId xmlns:p14="http://schemas.microsoft.com/office/powerpoint/2010/main" val="405508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3046-645C-9643-8339-A786218B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together: a Counter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9456D-4CEC-CF41-8620-FC5EDDA27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1218333" cy="2110478"/>
          </a:xfrm>
        </p:spPr>
        <p:txBody>
          <a:bodyPr/>
          <a:lstStyle/>
          <a:p>
            <a:r>
              <a:rPr lang="en-US" dirty="0"/>
              <a:t> Applying everything we’ve learned, we’re now ready to implement a Counter function</a:t>
            </a:r>
          </a:p>
          <a:p>
            <a:r>
              <a:rPr lang="en-US" dirty="0"/>
              <a:t> It will “remember” its state, and each time we call it, will increment its internal counter value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60B1B-B07B-56DB-234C-6D3165340649}"/>
              </a:ext>
            </a:extLst>
          </p:cNvPr>
          <p:cNvSpPr txBox="1"/>
          <p:nvPr/>
        </p:nvSpPr>
        <p:spPr>
          <a:xfrm>
            <a:off x="746234" y="3177278"/>
            <a:ext cx="495457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Desired usage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counter =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make_counter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counter()</a:t>
            </a:r>
          </a:p>
          <a:p>
            <a:r>
              <a:rPr lang="en-US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counter()</a:t>
            </a:r>
          </a:p>
          <a:p>
            <a:r>
              <a:rPr lang="en-US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counter()</a:t>
            </a:r>
          </a:p>
          <a:p>
            <a:r>
              <a:rPr lang="en-US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E89F5-D2C4-12D2-8488-E8DCED26E0CE}"/>
              </a:ext>
            </a:extLst>
          </p:cNvPr>
          <p:cNvSpPr txBox="1"/>
          <p:nvPr/>
        </p:nvSpPr>
        <p:spPr>
          <a:xfrm>
            <a:off x="6285711" y="3216254"/>
            <a:ext cx="624314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make_counter</a:t>
            </a:r>
            <a:r>
              <a:rPr lang="en-US" sz="2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():</a:t>
            </a:r>
          </a:p>
          <a:p>
            <a:r>
              <a:rPr lang="en-US" sz="2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6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r>
              <a:rPr lang="en-US" sz="2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[</a:t>
            </a:r>
            <a:r>
              <a:rPr lang="en-US" sz="26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2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en-US" sz="2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count_up</a:t>
            </a:r>
            <a:r>
              <a:rPr lang="en-US" sz="2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():</a:t>
            </a:r>
          </a:p>
          <a:p>
            <a:r>
              <a:rPr lang="en-US" sz="2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26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r>
              <a:rPr lang="en-US" sz="2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26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2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 += </a:t>
            </a:r>
            <a:r>
              <a:rPr lang="en-US" sz="26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endParaRPr lang="en-US" sz="26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2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r>
              <a:rPr lang="en-US" sz="2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26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2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en-US" sz="2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count_up</a:t>
            </a:r>
            <a:endParaRPr lang="en-US" sz="26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AE37D7-1AD2-DD07-61FF-84DB4C605E58}"/>
              </a:ext>
            </a:extLst>
          </p:cNvPr>
          <p:cNvSpPr txBox="1"/>
          <p:nvPr/>
        </p:nvSpPr>
        <p:spPr>
          <a:xfrm>
            <a:off x="6285711" y="5791200"/>
            <a:ext cx="4432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2"/>
              </a:rPr>
              <a:t>Python Tutor link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CE667E-47C1-3089-864E-DE44186C0CA3}"/>
              </a:ext>
            </a:extLst>
          </p:cNvPr>
          <p:cNvSpPr txBox="1"/>
          <p:nvPr/>
        </p:nvSpPr>
        <p:spPr>
          <a:xfrm>
            <a:off x="6565900" y="6243442"/>
            <a:ext cx="448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Tip: step through the Python Tutor visualization to see what’s going on!</a:t>
            </a:r>
          </a:p>
        </p:txBody>
      </p:sp>
    </p:spTree>
    <p:extLst>
      <p:ext uri="{BB962C8B-B14F-4D97-AF65-F5344CB8AC3E}">
        <p14:creationId xmlns:p14="http://schemas.microsoft.com/office/powerpoint/2010/main" val="171011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3046-645C-9643-8339-A786218B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together: a Counter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9456D-4CEC-CF41-8620-FC5EDDA27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1218333" cy="2110478"/>
          </a:xfrm>
        </p:spPr>
        <p:txBody>
          <a:bodyPr/>
          <a:lstStyle/>
          <a:p>
            <a:r>
              <a:rPr lang="en-US" dirty="0"/>
              <a:t> Here is an alternate implementation. What Would Python Print?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60B1B-B07B-56DB-234C-6D3165340649}"/>
              </a:ext>
            </a:extLst>
          </p:cNvPr>
          <p:cNvSpPr txBox="1"/>
          <p:nvPr/>
        </p:nvSpPr>
        <p:spPr>
          <a:xfrm>
            <a:off x="7385050" y="1775406"/>
            <a:ext cx="49545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counter = </a:t>
            </a:r>
            <a:r>
              <a:rPr lang="en-US" sz="2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make_counter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counter()</a:t>
            </a:r>
          </a:p>
          <a:p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# FILL ME IN</a:t>
            </a:r>
            <a:endParaRPr lang="en-US" sz="2000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counter()</a:t>
            </a:r>
          </a:p>
          <a:p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# FILL ME IN</a:t>
            </a:r>
            <a:endParaRPr lang="en-US" sz="2000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counter()</a:t>
            </a:r>
          </a:p>
          <a:p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# FILL ME IN</a:t>
            </a:r>
            <a:endParaRPr lang="en-US" sz="2000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E89F5-D2C4-12D2-8488-E8DCED26E0CE}"/>
              </a:ext>
            </a:extLst>
          </p:cNvPr>
          <p:cNvSpPr txBox="1"/>
          <p:nvPr/>
        </p:nvSpPr>
        <p:spPr>
          <a:xfrm>
            <a:off x="260350" y="1775406"/>
            <a:ext cx="71247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make_counter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[</a:t>
            </a:r>
            <a:r>
              <a:rPr lang="en-US" sz="2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count_up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my_state.append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[-</a:t>
            </a:r>
            <a:r>
              <a:rPr lang="en-US" sz="2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 + </a:t>
            </a:r>
            <a:r>
              <a:rPr lang="en-US" sz="2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[-</a:t>
            </a:r>
            <a:r>
              <a:rPr lang="en-US" sz="2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count_up</a:t>
            </a:r>
            <a:endParaRPr lang="en-US" sz="2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182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3046-645C-9643-8339-A786218B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together: a Counter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9456D-4CEC-CF41-8620-FC5EDDA27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1218333" cy="2110478"/>
          </a:xfrm>
        </p:spPr>
        <p:txBody>
          <a:bodyPr/>
          <a:lstStyle/>
          <a:p>
            <a:r>
              <a:rPr lang="en-US" dirty="0"/>
              <a:t> Here is an alternate implementation. What Would Python Print?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60B1B-B07B-56DB-234C-6D3165340649}"/>
              </a:ext>
            </a:extLst>
          </p:cNvPr>
          <p:cNvSpPr txBox="1"/>
          <p:nvPr/>
        </p:nvSpPr>
        <p:spPr>
          <a:xfrm>
            <a:off x="7385050" y="1775406"/>
            <a:ext cx="49545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counter = </a:t>
            </a:r>
            <a:r>
              <a:rPr lang="en-US" sz="2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make_counter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counter()</a:t>
            </a:r>
          </a:p>
          <a:p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counter()</a:t>
            </a:r>
          </a:p>
          <a:p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counter()</a:t>
            </a:r>
          </a:p>
          <a:p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E89F5-D2C4-12D2-8488-E8DCED26E0CE}"/>
              </a:ext>
            </a:extLst>
          </p:cNvPr>
          <p:cNvSpPr txBox="1"/>
          <p:nvPr/>
        </p:nvSpPr>
        <p:spPr>
          <a:xfrm>
            <a:off x="260350" y="1775406"/>
            <a:ext cx="71247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make_counter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[</a:t>
            </a:r>
            <a:r>
              <a:rPr lang="en-US" sz="2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count_up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my_state.append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[-</a:t>
            </a:r>
            <a:r>
              <a:rPr lang="en-US" sz="2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 + </a:t>
            </a:r>
            <a:r>
              <a:rPr lang="en-US" sz="2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[-</a:t>
            </a:r>
            <a:r>
              <a:rPr lang="en-US" sz="2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count_up</a:t>
            </a:r>
            <a:endParaRPr lang="en-US" sz="2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6DF825-8B8E-B421-B818-A9F0DEAC9A89}"/>
              </a:ext>
            </a:extLst>
          </p:cNvPr>
          <p:cNvSpPr txBox="1"/>
          <p:nvPr/>
        </p:nvSpPr>
        <p:spPr>
          <a:xfrm>
            <a:off x="649539" y="4617869"/>
            <a:ext cx="8412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 works! Hooray.</a:t>
            </a:r>
          </a:p>
          <a:p>
            <a:endParaRPr lang="en-US" sz="2400" dirty="0"/>
          </a:p>
          <a:p>
            <a:r>
              <a:rPr lang="en-US" sz="2400" b="1" dirty="0">
                <a:highlight>
                  <a:srgbClr val="FFFF00"/>
                </a:highlight>
              </a:rPr>
              <a:t>Question</a:t>
            </a:r>
            <a:r>
              <a:rPr lang="en-US" sz="2400" dirty="0"/>
              <a:t>: what is one downside to this implementation?</a:t>
            </a:r>
          </a:p>
        </p:txBody>
      </p:sp>
    </p:spTree>
    <p:extLst>
      <p:ext uri="{BB962C8B-B14F-4D97-AF65-F5344CB8AC3E}">
        <p14:creationId xmlns:p14="http://schemas.microsoft.com/office/powerpoint/2010/main" val="42389654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3046-645C-9643-8339-A786218B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together: a Counter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9456D-4CEC-CF41-8620-FC5EDDA27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1218333" cy="2110478"/>
          </a:xfrm>
        </p:spPr>
        <p:txBody>
          <a:bodyPr/>
          <a:lstStyle/>
          <a:p>
            <a:r>
              <a:rPr lang="en-US" dirty="0"/>
              <a:t> Here is an alternate implementation. What Would Python Print?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60B1B-B07B-56DB-234C-6D3165340649}"/>
              </a:ext>
            </a:extLst>
          </p:cNvPr>
          <p:cNvSpPr txBox="1"/>
          <p:nvPr/>
        </p:nvSpPr>
        <p:spPr>
          <a:xfrm>
            <a:off x="7385050" y="1775406"/>
            <a:ext cx="49545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counter = make_counter_v2()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counter()</a:t>
            </a:r>
          </a:p>
          <a:p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counter()</a:t>
            </a:r>
          </a:p>
          <a:p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counter()</a:t>
            </a:r>
          </a:p>
          <a:p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E89F5-D2C4-12D2-8488-E8DCED26E0CE}"/>
              </a:ext>
            </a:extLst>
          </p:cNvPr>
          <p:cNvSpPr txBox="1"/>
          <p:nvPr/>
        </p:nvSpPr>
        <p:spPr>
          <a:xfrm>
            <a:off x="260350" y="1775406"/>
            <a:ext cx="71247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make_counter_v2():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[</a:t>
            </a:r>
            <a:r>
              <a:rPr lang="en-US" sz="2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count_up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my_state.append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[-</a:t>
            </a:r>
            <a:r>
              <a:rPr lang="en-US" sz="2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 + </a:t>
            </a:r>
            <a:r>
              <a:rPr lang="en-US" sz="2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[-</a:t>
            </a:r>
            <a:r>
              <a:rPr lang="en-US" sz="2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count_up</a:t>
            </a:r>
            <a:endParaRPr lang="en-US" sz="2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6DF825-8B8E-B421-B818-A9F0DEAC9A89}"/>
              </a:ext>
            </a:extLst>
          </p:cNvPr>
          <p:cNvSpPr txBox="1"/>
          <p:nvPr/>
        </p:nvSpPr>
        <p:spPr>
          <a:xfrm>
            <a:off x="533399" y="4329951"/>
            <a:ext cx="113916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 works! Hooray.</a:t>
            </a:r>
          </a:p>
          <a:p>
            <a:endParaRPr lang="en-US" sz="2400" dirty="0"/>
          </a:p>
          <a:p>
            <a:r>
              <a:rPr lang="en-US" sz="2400" b="1" dirty="0"/>
              <a:t>Question</a:t>
            </a:r>
            <a:r>
              <a:rPr lang="en-US" sz="2400" dirty="0"/>
              <a:t>: what is one downside to this implementation?</a:t>
            </a:r>
          </a:p>
          <a:p>
            <a:r>
              <a:rPr lang="en-US" sz="2400" b="1" dirty="0"/>
              <a:t>Answer</a:t>
            </a:r>
            <a:r>
              <a:rPr lang="en-US" sz="2400" dirty="0"/>
              <a:t>: the `</a:t>
            </a:r>
            <a:r>
              <a:rPr lang="en-US" sz="2400" dirty="0" err="1"/>
              <a:t>my_state</a:t>
            </a:r>
            <a:r>
              <a:rPr lang="en-US" sz="2400" dirty="0"/>
              <a:t>` list will grow for each call. If we call it many times, the memory usage may grow too high and crash the machine (“CPU out of memory”).</a:t>
            </a:r>
          </a:p>
        </p:txBody>
      </p:sp>
    </p:spTree>
    <p:extLst>
      <p:ext uri="{BB962C8B-B14F-4D97-AF65-F5344CB8AC3E}">
        <p14:creationId xmlns:p14="http://schemas.microsoft.com/office/powerpoint/2010/main" val="2177385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3046-645C-9643-8339-A786218B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together: a Counter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9456D-4CEC-CF41-8620-FC5EDDA27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1218333" cy="2110478"/>
          </a:xfrm>
        </p:spPr>
        <p:txBody>
          <a:bodyPr/>
          <a:lstStyle/>
          <a:p>
            <a:r>
              <a:rPr lang="en-US" dirty="0"/>
              <a:t> With the same implementation, What Would Python Print?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60B1B-B07B-56DB-234C-6D3165340649}"/>
              </a:ext>
            </a:extLst>
          </p:cNvPr>
          <p:cNvSpPr txBox="1"/>
          <p:nvPr/>
        </p:nvSpPr>
        <p:spPr>
          <a:xfrm>
            <a:off x="7385050" y="1775406"/>
            <a:ext cx="49545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make_counter_v2()()</a:t>
            </a:r>
          </a:p>
          <a:p>
            <a:r>
              <a:rPr lang="en-US" sz="2000" dirty="0">
                <a:highlight>
                  <a:srgbClr val="FFFF00"/>
                </a:highlight>
                <a:latin typeface="Consolas" panose="020B0609020204030204" pitchFamily="49" charset="0"/>
              </a:rPr>
              <a:t># FILL ME IN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make_counter_v2()()</a:t>
            </a:r>
          </a:p>
          <a:p>
            <a:r>
              <a:rPr lang="en-US" sz="2000" dirty="0">
                <a:highlight>
                  <a:srgbClr val="FFFF00"/>
                </a:highlight>
                <a:latin typeface="Consolas" panose="020B0609020204030204" pitchFamily="49" charset="0"/>
              </a:rPr>
              <a:t># FILL ME 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E89F5-D2C4-12D2-8488-E8DCED26E0CE}"/>
              </a:ext>
            </a:extLst>
          </p:cNvPr>
          <p:cNvSpPr txBox="1"/>
          <p:nvPr/>
        </p:nvSpPr>
        <p:spPr>
          <a:xfrm>
            <a:off x="260350" y="1775406"/>
            <a:ext cx="71247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make_counter_v2():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[</a:t>
            </a:r>
            <a:r>
              <a:rPr lang="en-US" sz="2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count_up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my_state.append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[-</a:t>
            </a:r>
            <a:r>
              <a:rPr lang="en-US" sz="2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 + </a:t>
            </a:r>
            <a:r>
              <a:rPr lang="en-US" sz="2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[-</a:t>
            </a:r>
            <a:r>
              <a:rPr lang="en-US" sz="2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count_up</a:t>
            </a:r>
            <a:endParaRPr lang="en-US" sz="2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4723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3046-645C-9643-8339-A786218B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together: a Counter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9456D-4CEC-CF41-8620-FC5EDDA27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1218333" cy="2110478"/>
          </a:xfrm>
        </p:spPr>
        <p:txBody>
          <a:bodyPr/>
          <a:lstStyle/>
          <a:p>
            <a:r>
              <a:rPr lang="en-US" dirty="0"/>
              <a:t> With the same implementation, What Would Python Print?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60B1B-B07B-56DB-234C-6D3165340649}"/>
              </a:ext>
            </a:extLst>
          </p:cNvPr>
          <p:cNvSpPr txBox="1"/>
          <p:nvPr/>
        </p:nvSpPr>
        <p:spPr>
          <a:xfrm>
            <a:off x="7385050" y="1775406"/>
            <a:ext cx="49545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make_counter_v2()()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1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make_counter_v2()()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E89F5-D2C4-12D2-8488-E8DCED26E0CE}"/>
              </a:ext>
            </a:extLst>
          </p:cNvPr>
          <p:cNvSpPr txBox="1"/>
          <p:nvPr/>
        </p:nvSpPr>
        <p:spPr>
          <a:xfrm>
            <a:off x="260350" y="1775406"/>
            <a:ext cx="71247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make_counter_v2():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[</a:t>
            </a:r>
            <a:r>
              <a:rPr lang="en-US" sz="2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count_up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my_state.append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[-</a:t>
            </a:r>
            <a:r>
              <a:rPr lang="en-US" sz="2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 + </a:t>
            </a:r>
            <a:r>
              <a:rPr lang="en-US" sz="2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[-</a:t>
            </a:r>
            <a:r>
              <a:rPr lang="en-US" sz="2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count_up</a:t>
            </a:r>
            <a:endParaRPr lang="en-US" sz="2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6DF825-8B8E-B421-B818-A9F0DEAC9A89}"/>
              </a:ext>
            </a:extLst>
          </p:cNvPr>
          <p:cNvSpPr txBox="1"/>
          <p:nvPr/>
        </p:nvSpPr>
        <p:spPr>
          <a:xfrm>
            <a:off x="533399" y="4329951"/>
            <a:ext cx="113916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 doesn’t work! Gasp.</a:t>
            </a:r>
          </a:p>
          <a:p>
            <a:endParaRPr lang="en-US" sz="2400" dirty="0"/>
          </a:p>
          <a:p>
            <a:r>
              <a:rPr lang="en-US" sz="2400" b="1" dirty="0"/>
              <a:t>Root cause</a:t>
            </a:r>
            <a:r>
              <a:rPr lang="en-US" sz="2400" dirty="0"/>
              <a:t>: each call to `make_counter_v2()` creates a NEW `</a:t>
            </a:r>
            <a:r>
              <a:rPr lang="en-US" sz="2400" dirty="0" err="1"/>
              <a:t>count_up</a:t>
            </a:r>
            <a:r>
              <a:rPr lang="en-US" sz="2400" dirty="0"/>
              <a:t>()` function with a fresh `</a:t>
            </a:r>
            <a:r>
              <a:rPr lang="en-US" sz="2400" dirty="0" err="1"/>
              <a:t>my_state</a:t>
            </a:r>
            <a:r>
              <a:rPr lang="en-US" sz="2400" dirty="0"/>
              <a:t> = [0]`.</a:t>
            </a:r>
          </a:p>
          <a:p>
            <a:endParaRPr lang="en-US" sz="2400" dirty="0"/>
          </a:p>
          <a:p>
            <a:r>
              <a:rPr lang="en-US" sz="2400" dirty="0"/>
              <a:t>Not following? Try following the </a:t>
            </a:r>
            <a:r>
              <a:rPr lang="en-US" sz="2400" dirty="0">
                <a:hlinkClick r:id="rId2"/>
              </a:rPr>
              <a:t>Python Tutor</a:t>
            </a:r>
            <a:r>
              <a:rPr lang="en-US" sz="2400" dirty="0"/>
              <a:t> visualization.</a:t>
            </a:r>
          </a:p>
        </p:txBody>
      </p:sp>
    </p:spTree>
    <p:extLst>
      <p:ext uri="{BB962C8B-B14F-4D97-AF65-F5344CB8AC3E}">
        <p14:creationId xmlns:p14="http://schemas.microsoft.com/office/powerpoint/2010/main" val="2415876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BB959-BFDB-244F-80C9-A56387CB2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with state: Bank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651E1-AEAB-9447-8CCE-1AE9F84E6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Use a function to repeatedly withdraw from a bank account that starts with $100.</a:t>
            </a:r>
          </a:p>
          <a:p>
            <a:r>
              <a:rPr lang="en-US" dirty="0"/>
              <a:t> Build our account: </a:t>
            </a:r>
            <a:r>
              <a:rPr lang="en-US" dirty="0">
                <a:latin typeface="Source Code Pro" panose="020B0509030403020204" pitchFamily="49" charset="77"/>
              </a:rPr>
              <a:t>withdraw = </a:t>
            </a:r>
            <a:r>
              <a:rPr lang="en-US" dirty="0" err="1">
                <a:latin typeface="Source Code Pro" panose="020B0509030403020204" pitchFamily="49" charset="77"/>
              </a:rPr>
              <a:t>make_withdraw_account</a:t>
            </a:r>
            <a:r>
              <a:rPr lang="en-US" dirty="0">
                <a:latin typeface="Source Code Pro" panose="020B0509030403020204" pitchFamily="49" charset="77"/>
              </a:rPr>
              <a:t>(100)</a:t>
            </a:r>
          </a:p>
          <a:p>
            <a:r>
              <a:rPr lang="en-US" dirty="0"/>
              <a:t>First call to the function:</a:t>
            </a:r>
          </a:p>
          <a:p>
            <a:pPr marL="168771" lvl="1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withdraw(25)      # 75</a:t>
            </a:r>
          </a:p>
          <a:p>
            <a:r>
              <a:rPr lang="en-US" dirty="0"/>
              <a:t>Second call to the function:</a:t>
            </a:r>
          </a:p>
          <a:p>
            <a:pPr marL="168771" lvl="1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withdraw(25)      # 50</a:t>
            </a:r>
          </a:p>
          <a:p>
            <a:r>
              <a:rPr lang="en-US" dirty="0"/>
              <a:t>Third call to the function:</a:t>
            </a:r>
          </a:p>
          <a:p>
            <a:pPr marL="168771" lvl="1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withdraw(60)      # 'Insufficient funds'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325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BC05D-D87B-6447-AF5A-797BB88BE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E73F6B-2C37-FB42-99D5-D2AD1FC4D8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066800"/>
            <a:ext cx="9479280" cy="5257800"/>
          </a:xfrm>
        </p:spPr>
        <p:txBody>
          <a:bodyPr/>
          <a:lstStyle/>
          <a:p>
            <a:r>
              <a:rPr lang="en-US" sz="2400" dirty="0"/>
              <a:t> Mutability</a:t>
            </a:r>
          </a:p>
          <a:p>
            <a:r>
              <a:rPr lang="en-US" sz="2400" dirty="0"/>
              <a:t> Identity (“is” vs “==“)</a:t>
            </a:r>
          </a:p>
          <a:p>
            <a:r>
              <a:rPr lang="en-US" sz="2400" dirty="0"/>
              <a:t> Mutable functions (aka “functions with state”)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08FB4AF-1E3B-73C0-EB6D-227BFFFF58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599" y="6356350"/>
            <a:ext cx="4505325" cy="365125"/>
          </a:xfrm>
        </p:spPr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0449835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9C865-ABEB-0245-B07E-52474CBAF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Implement Bank Accounts?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2FE22-B372-9D41-BBB7-19FBD6E76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 mutable value in the parent frame can maintain the local state for a function.</a:t>
            </a:r>
          </a:p>
          <a:p>
            <a:r>
              <a:rPr lang="en-US" sz="2400" dirty="0"/>
              <a:t> </a:t>
            </a:r>
            <a:r>
              <a:rPr lang="en-US" sz="2400" dirty="0">
                <a:latin typeface="Source Code Pro" panose="020B0509030403020204" pitchFamily="49" charset="77"/>
                <a:hlinkClick r:id="rId3"/>
              </a:rPr>
              <a:t>View in PythonTutor</a:t>
            </a:r>
            <a:endParaRPr lang="en-US" sz="2400" dirty="0"/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def </a:t>
            </a:r>
            <a:r>
              <a:rPr lang="en-US" sz="2400" dirty="0" err="1">
                <a:latin typeface="Source Code Pro" panose="020B0509030403020204" pitchFamily="49" charset="77"/>
              </a:rPr>
              <a:t>make_withdraw_account</a:t>
            </a:r>
            <a:r>
              <a:rPr lang="en-US" sz="2400" dirty="0">
                <a:latin typeface="Source Code Pro" panose="020B0509030403020204" pitchFamily="49" charset="77"/>
              </a:rPr>
              <a:t>(initial):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balance = [initial]</a:t>
            </a:r>
          </a:p>
          <a:p>
            <a:pPr marL="168771" lvl="1" indent="0">
              <a:buNone/>
            </a:pPr>
            <a:endParaRPr lang="en-US" sz="2400" dirty="0">
              <a:latin typeface="Source Code Pro" panose="020B0509030403020204" pitchFamily="49" charset="77"/>
            </a:endParaRP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def withdraw(amount):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    if balance[0] - amount &lt; 0: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        return 'Insufficient funds'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    balance[0] -= amount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    return balance[0]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return withdraw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12934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9C865-ABEB-0245-B07E-52474CBAF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Bank Accounts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2FE22-B372-9D41-BBB7-19FBD6E76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 mutable value in the parent frame can maintain the local state for a function.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def </a:t>
            </a:r>
            <a:r>
              <a:rPr lang="en-US" sz="2400" dirty="0" err="1">
                <a:latin typeface="Source Code Pro" panose="020B0509030403020204" pitchFamily="49" charset="77"/>
              </a:rPr>
              <a:t>make_withdraw_account</a:t>
            </a:r>
            <a:r>
              <a:rPr lang="en-US" sz="2400" dirty="0">
                <a:latin typeface="Source Code Pro" panose="020B0509030403020204" pitchFamily="49" charset="77"/>
              </a:rPr>
              <a:t>(initial):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balance = [initial]</a:t>
            </a:r>
          </a:p>
          <a:p>
            <a:pPr marL="168771" lvl="1" indent="0">
              <a:buNone/>
            </a:pPr>
            <a:endParaRPr lang="en-US" sz="2400" dirty="0">
              <a:latin typeface="Source Code Pro" panose="020B0509030403020204" pitchFamily="49" charset="77"/>
            </a:endParaRP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def withdraw(amount):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    if balance[0] - amount &lt; 0: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        return 'Insufficient funds'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    balance[0] -= amount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    return balance[0]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return withdraw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  <a:hlinkClick r:id="rId3"/>
              </a:rPr>
              <a:t>View in PythonTutor</a:t>
            </a:r>
            <a:endParaRPr lang="en-US" sz="2400" dirty="0">
              <a:latin typeface="Source Code Pro" panose="020B05090304030202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67670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3046-645C-9643-8339-A786218B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Counters and nonlocal/global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9456D-4CEC-CF41-8620-FC5EDDA27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1218333" cy="2110478"/>
          </a:xfrm>
        </p:spPr>
        <p:txBody>
          <a:bodyPr/>
          <a:lstStyle/>
          <a:p>
            <a:r>
              <a:rPr lang="en-US" dirty="0"/>
              <a:t> Here is another implementation. What Would Python Print?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60B1B-B07B-56DB-234C-6D3165340649}"/>
              </a:ext>
            </a:extLst>
          </p:cNvPr>
          <p:cNvSpPr txBox="1"/>
          <p:nvPr/>
        </p:nvSpPr>
        <p:spPr>
          <a:xfrm>
            <a:off x="7385050" y="1775406"/>
            <a:ext cx="49545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counter = </a:t>
            </a:r>
            <a:r>
              <a:rPr lang="en-US" sz="2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make_counter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counter()</a:t>
            </a:r>
          </a:p>
          <a:p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# FILL ME IN</a:t>
            </a:r>
            <a:endParaRPr lang="en-US" sz="2000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counter()</a:t>
            </a:r>
          </a:p>
          <a:p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# FILL ME IN</a:t>
            </a:r>
            <a:endParaRPr lang="en-US" sz="2000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counter()</a:t>
            </a:r>
          </a:p>
          <a:p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# FILL ME IN</a:t>
            </a:r>
            <a:endParaRPr lang="en-US" sz="2000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E89F5-D2C4-12D2-8488-E8DCED26E0CE}"/>
              </a:ext>
            </a:extLst>
          </p:cNvPr>
          <p:cNvSpPr txBox="1"/>
          <p:nvPr/>
        </p:nvSpPr>
        <p:spPr>
          <a:xfrm>
            <a:off x="260350" y="1775406"/>
            <a:ext cx="71247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make_counter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endParaRPr lang="en-US" sz="2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count_up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+ 1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endParaRPr lang="en-US" sz="2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count_up</a:t>
            </a:r>
            <a:endParaRPr lang="en-US" sz="2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3019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3046-645C-9643-8339-A786218B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Counters and nonlocal/global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9456D-4CEC-CF41-8620-FC5EDDA27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1218333" cy="2110478"/>
          </a:xfrm>
        </p:spPr>
        <p:txBody>
          <a:bodyPr/>
          <a:lstStyle/>
          <a:p>
            <a:r>
              <a:rPr lang="en-US" dirty="0"/>
              <a:t> Here is another implementation. What Would Python Print?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60B1B-B07B-56DB-234C-6D3165340649}"/>
              </a:ext>
            </a:extLst>
          </p:cNvPr>
          <p:cNvSpPr txBox="1"/>
          <p:nvPr/>
        </p:nvSpPr>
        <p:spPr>
          <a:xfrm>
            <a:off x="6096000" y="1775406"/>
            <a:ext cx="624362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counter = </a:t>
            </a:r>
            <a:r>
              <a:rPr lang="en-US" sz="2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make_counter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counter()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Traceback (most recent call last):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File "&lt;stdin&gt;", line 1, in &lt;module&gt;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File "&lt;stdin&gt;", line 4, in </a:t>
            </a:r>
            <a:r>
              <a:rPr lang="en-US" sz="2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count_up</a:t>
            </a:r>
            <a:endParaRPr lang="en-US" sz="2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UnboundLocalError</a:t>
            </a:r>
            <a:r>
              <a:rPr lang="en-US" sz="20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local variable '</a:t>
            </a:r>
            <a:r>
              <a:rPr lang="en-US" sz="2000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r>
              <a:rPr lang="en-US" sz="20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 referenced before assignment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E89F5-D2C4-12D2-8488-E8DCED26E0CE}"/>
              </a:ext>
            </a:extLst>
          </p:cNvPr>
          <p:cNvSpPr txBox="1"/>
          <p:nvPr/>
        </p:nvSpPr>
        <p:spPr>
          <a:xfrm>
            <a:off x="260350" y="1775406"/>
            <a:ext cx="71247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make_counter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endParaRPr lang="en-US" sz="2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count_up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+ 1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endParaRPr lang="en-US" sz="2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count_up</a:t>
            </a:r>
            <a:endParaRPr lang="en-US" sz="2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F03E42-C060-9F3D-6057-19D3D5954430}"/>
              </a:ext>
            </a:extLst>
          </p:cNvPr>
          <p:cNvSpPr txBox="1"/>
          <p:nvPr/>
        </p:nvSpPr>
        <p:spPr>
          <a:xfrm>
            <a:off x="533400" y="4304972"/>
            <a:ext cx="107394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Woah. What is going on here?</a:t>
            </a:r>
          </a:p>
          <a:p>
            <a:endParaRPr lang="en-US" sz="2400" dirty="0"/>
          </a:p>
          <a:p>
            <a:r>
              <a:rPr lang="en-US" sz="2400" dirty="0"/>
              <a:t>Due to language design decisions, Python does not let you re-bind variables that exist in parent frames (including the global frame).</a:t>
            </a:r>
          </a:p>
          <a:p>
            <a:endParaRPr lang="en-US" sz="2400" dirty="0"/>
          </a:p>
          <a:p>
            <a:r>
              <a:rPr lang="en-US" sz="2400" dirty="0"/>
              <a:t>For a more detailed explanation straight from the Python3 docs, see </a:t>
            </a:r>
            <a:r>
              <a:rPr lang="en-US" sz="2400" dirty="0">
                <a:hlinkClick r:id="rId2"/>
              </a:rPr>
              <a:t>this link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7988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3046-645C-9643-8339-A786218B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Counters and nonlocal/global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9456D-4CEC-CF41-8620-FC5EDDA27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1218333" cy="2110478"/>
          </a:xfrm>
        </p:spPr>
        <p:txBody>
          <a:bodyPr/>
          <a:lstStyle/>
          <a:p>
            <a:r>
              <a:rPr lang="en-US" dirty="0"/>
              <a:t> One way to fix this is to use the nonlocal keyword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60B1B-B07B-56DB-234C-6D3165340649}"/>
              </a:ext>
            </a:extLst>
          </p:cNvPr>
          <p:cNvSpPr txBox="1"/>
          <p:nvPr/>
        </p:nvSpPr>
        <p:spPr>
          <a:xfrm>
            <a:off x="6096000" y="1775406"/>
            <a:ext cx="624362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counter = </a:t>
            </a:r>
            <a:r>
              <a:rPr lang="en-US" sz="2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make_counter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counter()</a:t>
            </a:r>
          </a:p>
          <a:p>
            <a:r>
              <a:rPr lang="en-US" sz="2000" dirty="0"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counter()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endParaRPr lang="en-US" sz="20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E89F5-D2C4-12D2-8488-E8DCED26E0CE}"/>
              </a:ext>
            </a:extLst>
          </p:cNvPr>
          <p:cNvSpPr txBox="1"/>
          <p:nvPr/>
        </p:nvSpPr>
        <p:spPr>
          <a:xfrm>
            <a:off x="260350" y="1775406"/>
            <a:ext cx="71247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make_counter_v3():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endParaRPr lang="en-US" sz="2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count_up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nonlocal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endParaRPr lang="en-US" sz="2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US" sz="2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endParaRPr lang="en-US" sz="2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endParaRPr lang="en-US" sz="2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count_up</a:t>
            </a:r>
            <a:endParaRPr lang="en-US" sz="2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B05980-400B-E9AD-B3B5-B03667419501}"/>
              </a:ext>
            </a:extLst>
          </p:cNvPr>
          <p:cNvSpPr txBox="1"/>
          <p:nvPr/>
        </p:nvSpPr>
        <p:spPr>
          <a:xfrm>
            <a:off x="636927" y="4729655"/>
            <a:ext cx="10998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`nonlocal </a:t>
            </a:r>
            <a:r>
              <a:rPr lang="en-US" sz="2400" dirty="0" err="1"/>
              <a:t>my_state</a:t>
            </a:r>
            <a:r>
              <a:rPr lang="en-US" sz="2400" dirty="0"/>
              <a:t>` tells Python that the `</a:t>
            </a:r>
            <a:r>
              <a:rPr lang="en-US" sz="2400" dirty="0" err="1"/>
              <a:t>my_state</a:t>
            </a:r>
            <a:r>
              <a:rPr lang="en-US" sz="2400" dirty="0"/>
              <a:t>` variable refers to a variable in a parent (non-local) frame, and any assignments should modify the variable in the OTHER frame.</a:t>
            </a:r>
          </a:p>
        </p:txBody>
      </p:sp>
    </p:spTree>
    <p:extLst>
      <p:ext uri="{BB962C8B-B14F-4D97-AF65-F5344CB8AC3E}">
        <p14:creationId xmlns:p14="http://schemas.microsoft.com/office/powerpoint/2010/main" val="27596436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3046-645C-9643-8339-A786218B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Counters and nonlocal/global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9456D-4CEC-CF41-8620-FC5EDDA27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1218333" cy="2110478"/>
          </a:xfrm>
        </p:spPr>
        <p:txBody>
          <a:bodyPr/>
          <a:lstStyle/>
          <a:p>
            <a:r>
              <a:rPr lang="en-US" dirty="0"/>
              <a:t> There’s an analogous keyword for global vars, `global`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E89F5-D2C4-12D2-8488-E8DCED26E0CE}"/>
              </a:ext>
            </a:extLst>
          </p:cNvPr>
          <p:cNvSpPr txBox="1"/>
          <p:nvPr/>
        </p:nvSpPr>
        <p:spPr>
          <a:xfrm>
            <a:off x="1143219" y="1744628"/>
            <a:ext cx="71247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a_global_var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42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global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a_global_var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a_global_var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9000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print(</a:t>
            </a:r>
            <a:r>
              <a:rPr lang="en-US" sz="24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4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"Before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(): 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a_global_var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Before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(): 42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print(</a:t>
            </a:r>
            <a:r>
              <a:rPr lang="en-US" sz="24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4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"After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(): 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a_global_var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After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(): 9000</a:t>
            </a:r>
          </a:p>
        </p:txBody>
      </p:sp>
    </p:spTree>
    <p:extLst>
      <p:ext uri="{BB962C8B-B14F-4D97-AF65-F5344CB8AC3E}">
        <p14:creationId xmlns:p14="http://schemas.microsoft.com/office/powerpoint/2010/main" val="12247840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9C865-ABEB-0245-B07E-52474CBAF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Data C88C su24: nonlocal, global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F6C8C0-256A-EA27-02CC-A8F62ECBAE72}"/>
              </a:ext>
            </a:extLst>
          </p:cNvPr>
          <p:cNvSpPr txBox="1"/>
          <p:nvPr/>
        </p:nvSpPr>
        <p:spPr>
          <a:xfrm>
            <a:off x="378372" y="1210792"/>
            <a:ext cx="113133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 this class (Data C88C Summer 2024), we will NOT be using the Python keywords: `nonlocal`, `global`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For assignments/exams, we won’t expect you to use nonlocal/global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But, we will expect you to understand why this doesn’t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92355-1C7A-D63B-5229-34C66EA50098}"/>
              </a:ext>
            </a:extLst>
          </p:cNvPr>
          <p:cNvSpPr txBox="1"/>
          <p:nvPr/>
        </p:nvSpPr>
        <p:spPr>
          <a:xfrm>
            <a:off x="840521" y="3642042"/>
            <a:ext cx="53206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make_counter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endParaRPr lang="en-US" sz="2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count_up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+ 1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endParaRPr lang="en-US" sz="2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count_up</a:t>
            </a:r>
            <a:endParaRPr lang="en-US" sz="2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5CF6B8-63C2-660D-208A-AA5B12A20346}"/>
              </a:ext>
            </a:extLst>
          </p:cNvPr>
          <p:cNvSpPr txBox="1"/>
          <p:nvPr/>
        </p:nvSpPr>
        <p:spPr>
          <a:xfrm>
            <a:off x="5948373" y="3580486"/>
            <a:ext cx="624362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counter = </a:t>
            </a:r>
            <a:r>
              <a:rPr lang="en-US" sz="2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make_counter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counter()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Traceback (most recent call last):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File "&lt;stdin&gt;", line 1, in &lt;module&gt;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File "&lt;stdin&gt;", line 4, in </a:t>
            </a:r>
            <a:r>
              <a:rPr lang="en-US" sz="2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count_up</a:t>
            </a:r>
            <a:endParaRPr lang="en-US" sz="2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UnboundLocalError</a:t>
            </a:r>
            <a:r>
              <a:rPr lang="en-US" sz="20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local variable '</a:t>
            </a:r>
            <a:r>
              <a:rPr lang="en-US" sz="2000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r>
              <a:rPr lang="en-US" sz="20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 referenced before assignment</a:t>
            </a:r>
          </a:p>
        </p:txBody>
      </p:sp>
    </p:spTree>
    <p:extLst>
      <p:ext uri="{BB962C8B-B14F-4D97-AF65-F5344CB8AC3E}">
        <p14:creationId xmlns:p14="http://schemas.microsoft.com/office/powerpoint/2010/main" val="14278321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3046-645C-9643-8339-A786218B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Counters and nonlocal/global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9456D-4CEC-CF41-8620-FC5EDDA27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1218333" cy="2110478"/>
          </a:xfrm>
        </p:spPr>
        <p:txBody>
          <a:bodyPr/>
          <a:lstStyle/>
          <a:p>
            <a:r>
              <a:rPr lang="en-US" dirty="0"/>
              <a:t> (review) What Would Python Print?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E89F5-D2C4-12D2-8488-E8DCED26E0CE}"/>
              </a:ext>
            </a:extLst>
          </p:cNvPr>
          <p:cNvSpPr txBox="1"/>
          <p:nvPr/>
        </p:nvSpPr>
        <p:spPr>
          <a:xfrm>
            <a:off x="1143219" y="1744628"/>
            <a:ext cx="7124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a_global_var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42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a_global_var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9000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print(</a:t>
            </a:r>
            <a:r>
              <a:rPr lang="en-US" sz="24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4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"Before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(): 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a_global_var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42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print(</a:t>
            </a:r>
            <a:r>
              <a:rPr lang="en-US" sz="24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4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"After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(): 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a_global_var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# FILL ME IN</a:t>
            </a:r>
          </a:p>
        </p:txBody>
      </p:sp>
    </p:spTree>
    <p:extLst>
      <p:ext uri="{BB962C8B-B14F-4D97-AF65-F5344CB8AC3E}">
        <p14:creationId xmlns:p14="http://schemas.microsoft.com/office/powerpoint/2010/main" val="3588293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3046-645C-9643-8339-A786218B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Counters and nonlocal/global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9456D-4CEC-CF41-8620-FC5EDDA27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1218333" cy="2110478"/>
          </a:xfrm>
        </p:spPr>
        <p:txBody>
          <a:bodyPr/>
          <a:lstStyle/>
          <a:p>
            <a:r>
              <a:rPr lang="en-US" dirty="0"/>
              <a:t> (review) What Would Python Print?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E89F5-D2C4-12D2-8488-E8DCED26E0CE}"/>
              </a:ext>
            </a:extLst>
          </p:cNvPr>
          <p:cNvSpPr txBox="1"/>
          <p:nvPr/>
        </p:nvSpPr>
        <p:spPr>
          <a:xfrm>
            <a:off x="1143219" y="1744628"/>
            <a:ext cx="7124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a_global_var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42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fn2():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a_global_var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9000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print(</a:t>
            </a:r>
            <a:r>
              <a:rPr lang="en-US" sz="24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4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"Before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(): 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a_global_var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42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fn2()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print(</a:t>
            </a:r>
            <a:r>
              <a:rPr lang="en-US" sz="24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4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"After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(): 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a_global_var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42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17D14B4-E061-C314-79A8-B1D7E960909B}"/>
              </a:ext>
            </a:extLst>
          </p:cNvPr>
          <p:cNvSpPr/>
          <p:nvPr/>
        </p:nvSpPr>
        <p:spPr bwMode="auto">
          <a:xfrm rot="9702316">
            <a:off x="5335291" y="2282847"/>
            <a:ext cx="1765737" cy="264860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C3BC23-288B-BDE3-6BB7-C4D04CDE662C}"/>
              </a:ext>
            </a:extLst>
          </p:cNvPr>
          <p:cNvSpPr txBox="1"/>
          <p:nvPr/>
        </p:nvSpPr>
        <p:spPr>
          <a:xfrm>
            <a:off x="7386028" y="1066800"/>
            <a:ext cx="47408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creates a new variable `</a:t>
            </a:r>
            <a:r>
              <a:rPr lang="en-US" sz="2000" dirty="0" err="1"/>
              <a:t>a_global_var</a:t>
            </a:r>
            <a:r>
              <a:rPr lang="en-US" sz="2000" dirty="0"/>
              <a:t>` in the fn2 frame, with value 9000. Notably, this `</a:t>
            </a:r>
            <a:r>
              <a:rPr lang="en-US" sz="2000" dirty="0" err="1"/>
              <a:t>a_global_var</a:t>
            </a:r>
            <a:r>
              <a:rPr lang="en-US" sz="2000" dirty="0"/>
              <a:t>` shadows the `</a:t>
            </a:r>
            <a:r>
              <a:rPr lang="en-US" sz="2000" dirty="0" err="1"/>
              <a:t>a_global_var</a:t>
            </a:r>
            <a:r>
              <a:rPr lang="en-US" sz="2000" dirty="0"/>
              <a:t>` at the global frame.</a:t>
            </a:r>
          </a:p>
          <a:p>
            <a:r>
              <a:rPr lang="en-US" sz="2000" dirty="0"/>
              <a:t>Visualization: </a:t>
            </a:r>
            <a:r>
              <a:rPr lang="en-US" sz="2000" dirty="0">
                <a:hlinkClick r:id="rId2"/>
              </a:rPr>
              <a:t>Python Tutor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687583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BC05D-D87B-6447-AF5A-797BB88BE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overview. Any 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E73F6B-2C37-FB42-99D5-D2AD1FC4D8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066800"/>
            <a:ext cx="9479280" cy="5257800"/>
          </a:xfrm>
        </p:spPr>
        <p:txBody>
          <a:bodyPr/>
          <a:lstStyle/>
          <a:p>
            <a:r>
              <a:rPr lang="en-US" sz="2400" dirty="0"/>
              <a:t> Mutability</a:t>
            </a:r>
          </a:p>
          <a:p>
            <a:r>
              <a:rPr lang="en-US" sz="2400" dirty="0"/>
              <a:t> Identity (“is” vs “==“)</a:t>
            </a:r>
          </a:p>
          <a:p>
            <a:r>
              <a:rPr lang="en-US" sz="2400" dirty="0"/>
              <a:t> Mutable functions (aka “functions with state”)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08FB4AF-1E3B-73C0-EB6D-227BFFFF58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599" y="6356350"/>
            <a:ext cx="4505325" cy="365125"/>
          </a:xfrm>
        </p:spPr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191507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8F026-2794-6144-8292-B2C738C4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Mutating Lists: Example functions of the </a:t>
            </a:r>
            <a:r>
              <a:rPr lang="en-US" dirty="0">
                <a:latin typeface="Source Code Pro" panose="020B0509030403020204" pitchFamily="49" charset="77"/>
              </a:rPr>
              <a:t>list</a:t>
            </a:r>
            <a:r>
              <a:rPr lang="en-US" dirty="0"/>
              <a:t>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B607F-8DE7-B646-9683-B34A7A0A4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870" y="982720"/>
            <a:ext cx="8763000" cy="5257800"/>
          </a:xfrm>
        </p:spPr>
        <p:txBody>
          <a:bodyPr/>
          <a:lstStyle/>
          <a:p>
            <a:r>
              <a:rPr lang="en-US" sz="2000" dirty="0">
                <a:latin typeface="Source Code Pro" panose="020B0509030403020204" pitchFamily="49" charset="77"/>
              </a:rPr>
              <a:t>append() </a:t>
            </a:r>
            <a:r>
              <a:rPr lang="en-US" sz="2000" dirty="0"/>
              <a:t>adds a single element to a list:</a:t>
            </a:r>
          </a:p>
          <a:p>
            <a:pPr marL="168771" lvl="1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s = [2, 3]</a:t>
            </a:r>
          </a:p>
          <a:p>
            <a:pPr marL="168771" lvl="1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t = [5, 6]</a:t>
            </a:r>
          </a:p>
          <a:p>
            <a:pPr marL="168771" lvl="1" indent="0">
              <a:buNone/>
            </a:pPr>
            <a:r>
              <a:rPr lang="en-US" sz="2000" dirty="0" err="1">
                <a:latin typeface="Source Code Pro" panose="020B0509030403020204" pitchFamily="49" charset="77"/>
              </a:rPr>
              <a:t>s.append</a:t>
            </a:r>
            <a:r>
              <a:rPr lang="en-US" sz="2000" dirty="0">
                <a:latin typeface="Source Code Pro" panose="020B0509030403020204" pitchFamily="49" charset="77"/>
              </a:rPr>
              <a:t>(4)</a:t>
            </a:r>
          </a:p>
          <a:p>
            <a:pPr marL="168771" lvl="1" indent="0">
              <a:buNone/>
            </a:pPr>
            <a:r>
              <a:rPr lang="en-US" sz="2000" dirty="0" err="1">
                <a:latin typeface="Source Code Pro" panose="020B0509030403020204" pitchFamily="49" charset="77"/>
              </a:rPr>
              <a:t>s.append</a:t>
            </a:r>
            <a:r>
              <a:rPr lang="en-US" sz="2000" dirty="0">
                <a:latin typeface="Source Code Pro" panose="020B0509030403020204" pitchFamily="49" charset="77"/>
              </a:rPr>
              <a:t>(t)</a:t>
            </a:r>
          </a:p>
          <a:p>
            <a:pPr marL="168771" lvl="1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t = 0</a:t>
            </a: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Try in </a:t>
            </a:r>
            <a:r>
              <a:rPr lang="en-US" sz="2000" dirty="0" err="1">
                <a:hlinkClick r:id="rId2"/>
              </a:rPr>
              <a:t>PythonTutor</a:t>
            </a:r>
            <a:r>
              <a:rPr lang="en-US" sz="2000" dirty="0"/>
              <a:t>.</a:t>
            </a:r>
          </a:p>
          <a:p>
            <a:r>
              <a:rPr lang="en-US" sz="2000" dirty="0">
                <a:latin typeface="Source Code Pro" panose="020B0509030403020204" pitchFamily="49" charset="77"/>
              </a:rPr>
              <a:t>extend()</a:t>
            </a:r>
            <a:r>
              <a:rPr lang="en-US" sz="2000" dirty="0"/>
              <a:t> adds all the elements in one list to another list:</a:t>
            </a:r>
          </a:p>
          <a:p>
            <a:pPr marL="168771" lvl="1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s = [2, 3]</a:t>
            </a:r>
          </a:p>
          <a:p>
            <a:pPr marL="168771" lvl="1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t = [5, 6]</a:t>
            </a:r>
          </a:p>
          <a:p>
            <a:pPr marL="168771" lvl="1" indent="0">
              <a:buNone/>
            </a:pPr>
            <a:r>
              <a:rPr lang="en-US" sz="2000" dirty="0" err="1">
                <a:latin typeface="Source Code Pro" panose="020B0509030403020204" pitchFamily="49" charset="77"/>
              </a:rPr>
              <a:t>s.extend</a:t>
            </a:r>
            <a:r>
              <a:rPr lang="en-US" sz="2000" dirty="0">
                <a:latin typeface="Source Code Pro" panose="020B0509030403020204" pitchFamily="49" charset="77"/>
              </a:rPr>
              <a:t>(4) # 🚫 Error: 4 is not an </a:t>
            </a:r>
            <a:r>
              <a:rPr lang="en-US" sz="2000" dirty="0" err="1">
                <a:latin typeface="Source Code Pro" panose="020B0509030403020204" pitchFamily="49" charset="77"/>
              </a:rPr>
              <a:t>iterable</a:t>
            </a:r>
            <a:r>
              <a:rPr lang="en-US" sz="2000" dirty="0">
                <a:latin typeface="Source Code Pro" panose="020B0509030403020204" pitchFamily="49" charset="77"/>
              </a:rPr>
              <a:t>!</a:t>
            </a:r>
          </a:p>
          <a:p>
            <a:pPr marL="168771" lvl="1" indent="0">
              <a:buNone/>
            </a:pPr>
            <a:r>
              <a:rPr lang="en-US" sz="2000" dirty="0" err="1">
                <a:latin typeface="Source Code Pro" panose="020B0509030403020204" pitchFamily="49" charset="77"/>
              </a:rPr>
              <a:t>s.extend</a:t>
            </a:r>
            <a:r>
              <a:rPr lang="en-US" sz="2000" dirty="0">
                <a:latin typeface="Source Code Pro" panose="020B0509030403020204" pitchFamily="49" charset="77"/>
              </a:rPr>
              <a:t>(t)</a:t>
            </a:r>
          </a:p>
          <a:p>
            <a:pPr marL="168771" lvl="1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t = 0</a:t>
            </a:r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Try in </a:t>
            </a:r>
            <a:r>
              <a:rPr lang="en-US" sz="2000" dirty="0" err="1">
                <a:hlinkClick r:id="rId3"/>
              </a:rPr>
              <a:t>PythonTutor</a:t>
            </a:r>
            <a:r>
              <a:rPr lang="en-US" sz="2000" dirty="0"/>
              <a:t>. (After deleting the bad line)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5CACE7-7BF2-28CF-D2BF-3CC42C2F9276}"/>
              </a:ext>
            </a:extLst>
          </p:cNvPr>
          <p:cNvSpPr txBox="1"/>
          <p:nvPr/>
        </p:nvSpPr>
        <p:spPr>
          <a:xfrm>
            <a:off x="2878667" y="5164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702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B8131-2600-364C-BA7A-2F52F90D1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Mutating Lists -- More Functions!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42E57-3F94-414D-81C1-CF7C02398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sz="2400" dirty="0">
                <a:effectLst/>
                <a:latin typeface="Source Code Pro" panose="020B0509030403020204" pitchFamily="49" charset="77"/>
              </a:rPr>
              <a:t>list += [x, y, z] # just like extend.</a:t>
            </a:r>
          </a:p>
          <a:p>
            <a:pPr lvl="1"/>
            <a:r>
              <a:rPr lang="en-US" sz="2400" dirty="0">
                <a:latin typeface="Source Code Pro" panose="020B0509030403020204" pitchFamily="49" charset="77"/>
              </a:rPr>
              <a:t> </a:t>
            </a:r>
            <a:r>
              <a:rPr lang="en-US" sz="2400" dirty="0">
                <a:hlinkClick r:id="rId2"/>
              </a:rPr>
              <a:t>You need to be careful with this one!</a:t>
            </a:r>
            <a:r>
              <a:rPr lang="en-US" sz="2400" dirty="0"/>
              <a:t> It modifies the list.</a:t>
            </a:r>
            <a:endParaRPr lang="en-US" sz="2400" dirty="0">
              <a:effectLst/>
              <a:latin typeface="Source Code Pro" panose="020B0509030403020204" pitchFamily="49" charset="77"/>
            </a:endParaRPr>
          </a:p>
          <a:p>
            <a:pPr fontAlgn="base"/>
            <a:r>
              <a:rPr lang="en-US" sz="2400" dirty="0">
                <a:effectLst/>
                <a:latin typeface="Source Code Pro" panose="020B0509030403020204" pitchFamily="49" charset="77"/>
              </a:rPr>
              <a:t>pop()</a:t>
            </a:r>
            <a:r>
              <a:rPr lang="en-US" sz="2400" dirty="0">
                <a:effectLst/>
              </a:rPr>
              <a:t> removes and returns the last element:</a:t>
            </a:r>
            <a:endParaRPr lang="en-US" sz="2400" dirty="0">
              <a:solidFill>
                <a:srgbClr val="FFFFFF"/>
              </a:solidFill>
              <a:effectLst/>
            </a:endParaRPr>
          </a:p>
          <a:p>
            <a:pPr marL="168771" lvl="1" indent="0">
              <a:buNone/>
            </a:pPr>
            <a:r>
              <a:rPr lang="en-US" sz="2400" dirty="0">
                <a:effectLst/>
                <a:latin typeface="Source Code Pro" panose="020B0509030403020204" pitchFamily="49" charset="77"/>
              </a:rPr>
              <a:t>s = [2, 3]</a:t>
            </a:r>
          </a:p>
          <a:p>
            <a:pPr marL="168771" lvl="1" indent="0">
              <a:buNone/>
            </a:pPr>
            <a:r>
              <a:rPr lang="en-US" sz="2400" dirty="0">
                <a:effectLst/>
                <a:latin typeface="Source Code Pro" panose="020B0509030403020204" pitchFamily="49" charset="77"/>
              </a:rPr>
              <a:t>t = [5, 6]</a:t>
            </a:r>
          </a:p>
          <a:p>
            <a:pPr marL="168771" lvl="1" indent="0">
              <a:buNone/>
            </a:pPr>
            <a:r>
              <a:rPr lang="en-US" sz="2400" dirty="0">
                <a:effectLst/>
                <a:latin typeface="Source Code Pro" panose="020B0509030403020204" pitchFamily="49" charset="77"/>
              </a:rPr>
              <a:t>t = </a:t>
            </a:r>
            <a:r>
              <a:rPr lang="en-US" sz="2400" dirty="0" err="1">
                <a:effectLst/>
                <a:latin typeface="Source Code Pro" panose="020B0509030403020204" pitchFamily="49" charset="77"/>
              </a:rPr>
              <a:t>s.pop</a:t>
            </a:r>
            <a:r>
              <a:rPr lang="en-US" sz="2400" dirty="0">
                <a:effectLst/>
                <a:latin typeface="Source Code Pro" panose="020B0509030403020204" pitchFamily="49" charset="77"/>
              </a:rPr>
              <a:t>()</a:t>
            </a:r>
          </a:p>
          <a:p>
            <a:pPr marL="0" indent="0" fontAlgn="base">
              <a:buNone/>
            </a:pPr>
            <a:r>
              <a:rPr lang="en-US" sz="2400" u="none" strike="noStrike" dirty="0">
                <a:solidFill>
                  <a:srgbClr val="00008B"/>
                </a:solidFill>
                <a:effectLst/>
                <a:hlinkClick r:id="rId3"/>
              </a:rPr>
              <a:t>Try in PythonTutor.</a:t>
            </a:r>
            <a:endParaRPr lang="en-US" sz="2400" dirty="0">
              <a:effectLst/>
            </a:endParaRPr>
          </a:p>
          <a:p>
            <a:pPr fontAlgn="base"/>
            <a:r>
              <a:rPr lang="en-US" sz="2400" dirty="0">
                <a:effectLst/>
                <a:latin typeface="Source Code Pro" panose="020B0509030403020204" pitchFamily="49" charset="77"/>
              </a:rPr>
              <a:t>remove()</a:t>
            </a:r>
            <a:r>
              <a:rPr lang="en-US" sz="2400" dirty="0">
                <a:effectLst/>
              </a:rPr>
              <a:t> removes the first element equal to the argument:</a:t>
            </a:r>
          </a:p>
          <a:p>
            <a:pPr marL="168771" lvl="1" indent="0">
              <a:buNone/>
            </a:pPr>
            <a:r>
              <a:rPr lang="en-US" sz="2400" dirty="0">
                <a:effectLst/>
                <a:latin typeface="Source Code Pro" panose="020B0509030403020204" pitchFamily="49" charset="77"/>
              </a:rPr>
              <a:t>s = [6, 2, 4, 8, 4] </a:t>
            </a:r>
          </a:p>
          <a:p>
            <a:pPr marL="168771" lvl="1" indent="0">
              <a:buNone/>
            </a:pPr>
            <a:r>
              <a:rPr lang="en-US" sz="2400" dirty="0" err="1">
                <a:effectLst/>
                <a:latin typeface="Source Code Pro" panose="020B0509030403020204" pitchFamily="49" charset="77"/>
              </a:rPr>
              <a:t>s.remove</a:t>
            </a:r>
            <a:r>
              <a:rPr lang="en-US" sz="2400" dirty="0">
                <a:effectLst/>
                <a:latin typeface="Source Code Pro" panose="020B0509030403020204" pitchFamily="49" charset="77"/>
              </a:rPr>
              <a:t>(4)</a:t>
            </a:r>
            <a:endParaRPr lang="en-US" sz="2400" u="none" strike="noStrike" dirty="0">
              <a:solidFill>
                <a:srgbClr val="00008B"/>
              </a:solidFill>
              <a:hlinkClick r:id="rId4"/>
            </a:endParaRPr>
          </a:p>
          <a:p>
            <a:pPr marL="0" indent="0" fontAlgn="base">
              <a:buNone/>
            </a:pPr>
            <a:r>
              <a:rPr lang="en-US" sz="2400" u="none" strike="noStrike" dirty="0">
                <a:solidFill>
                  <a:srgbClr val="00008B"/>
                </a:solidFill>
                <a:effectLst/>
                <a:hlinkClick r:id="rId4"/>
              </a:rPr>
              <a:t>Try in PythonTutor.</a:t>
            </a:r>
            <a:endParaRPr 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10263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ea typeface="Arial"/>
                <a:cs typeface="Arial"/>
                <a:sym typeface="Arial"/>
              </a:rPr>
              <a:t>Mutation makes sharing visible</a:t>
            </a:r>
            <a:endParaRPr dirty="0"/>
          </a:p>
        </p:txBody>
      </p:sp>
      <p:pic>
        <p:nvPicPr>
          <p:cNvPr id="201" name="Google Shape;201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6650" y="1075260"/>
            <a:ext cx="6616700" cy="255779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2" name="Google Shape;202;p21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06650" y="3762782"/>
            <a:ext cx="6616700" cy="243723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2A34AB-CFCE-8D08-3C75-5CDFA3BDB4B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25400"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48640" tIns="46038" rIns="914400" bIns="46038" numCol="1" anchor="ctr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i="0" baseline="0">
                <a:solidFill>
                  <a:schemeClr val="bg1"/>
                </a:solidFill>
                <a:latin typeface="FreightMicro Pro Book" panose="02000603020000020004" pitchFamily="2" charset="0"/>
                <a:ea typeface="ＭＳ Ｐゴシック" charset="-128"/>
                <a:cs typeface="FreightMicro Pro Book" panose="0200060302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19288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6pPr>
            <a:lvl7pPr marL="38576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7pPr>
            <a:lvl8pPr marL="57864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8pPr>
            <a:lvl9pPr marL="77152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9pPr>
          </a:lstStyle>
          <a:p>
            <a:pPr>
              <a:buClrTx/>
              <a:buFontTx/>
            </a:pPr>
            <a:r>
              <a:rPr lang="en-US" dirty="0"/>
              <a:t>Python Tutor: Assignments Are References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16EF-7619-9540-96F1-CE5408009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Mutable Data Inside Immutable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49F31-1BBA-2246-9549-58D5D2BFC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Mutable objects can "live" inside immutable objects!</a:t>
            </a:r>
          </a:p>
          <a:p>
            <a:r>
              <a:rPr lang="en-US" dirty="0"/>
              <a:t>An immutable sequence may still change if it contains a mutable value as an element.</a:t>
            </a:r>
          </a:p>
          <a:p>
            <a:r>
              <a:rPr lang="en-US" dirty="0"/>
              <a:t> Be </a:t>
            </a:r>
            <a:r>
              <a:rPr lang="en-US" b="1" dirty="0"/>
              <a:t>very careful,</a:t>
            </a:r>
            <a:r>
              <a:rPr lang="en-US" dirty="0"/>
              <a:t> and probably </a:t>
            </a:r>
            <a:r>
              <a:rPr lang="en-US" b="1" dirty="0"/>
              <a:t>do not </a:t>
            </a:r>
            <a:r>
              <a:rPr lang="en-US" dirty="0"/>
              <a:t>do this!</a:t>
            </a:r>
          </a:p>
          <a:p>
            <a:pPr marL="0" indent="0">
              <a:buNone/>
            </a:pPr>
            <a:endParaRPr lang="en-US" dirty="0"/>
          </a:p>
          <a:p>
            <a:pPr marL="168771" lvl="1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t = (1, [2, 3])</a:t>
            </a:r>
          </a:p>
          <a:p>
            <a:pPr marL="168771" lvl="1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t[1][0] = 99</a:t>
            </a:r>
          </a:p>
          <a:p>
            <a:pPr marL="168771" lvl="1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t[1][1] = "Problems"</a:t>
            </a:r>
          </a:p>
          <a:p>
            <a:r>
              <a:rPr lang="en-US" dirty="0">
                <a:hlinkClick r:id="rId2"/>
              </a:rPr>
              <a:t>Try in </a:t>
            </a:r>
            <a:r>
              <a:rPr lang="en-US" dirty="0" err="1">
                <a:hlinkClick r:id="rId2"/>
              </a:rPr>
              <a:t>PythonTutor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500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16EF-7619-9540-96F1-CE5408009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Equality vs Identity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49F31-1BBA-2246-9549-58D5D2BFC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1218333" cy="1241272"/>
          </a:xfrm>
        </p:spPr>
        <p:txBody>
          <a:bodyPr/>
          <a:lstStyle/>
          <a:p>
            <a:r>
              <a:rPr lang="en-US" dirty="0"/>
              <a:t> We know how to use “==“ comparison operator to see if two things have the same </a:t>
            </a:r>
            <a:r>
              <a:rPr lang="en-US" b="1" dirty="0"/>
              <a:t>value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ABE39C-8C9D-40A1-E451-1EE48CB3BB41}"/>
              </a:ext>
            </a:extLst>
          </p:cNvPr>
          <p:cNvSpPr txBox="1"/>
          <p:nvPr/>
        </p:nvSpPr>
        <p:spPr>
          <a:xfrm>
            <a:off x="1255986" y="2062640"/>
            <a:ext cx="9680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</a:t>
            </a:r>
            <a:r>
              <a:rPr lang="en-US" sz="2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my_name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"eric"</a:t>
            </a:r>
            <a:endParaRPr lang="en-US" sz="2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</a:t>
            </a:r>
            <a:r>
              <a:rPr lang="en-US" sz="2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my_name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== </a:t>
            </a:r>
            <a:r>
              <a:rPr lang="en-US" sz="2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"eric” </a:t>
            </a:r>
            <a:r>
              <a:rPr lang="en-US" sz="2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True</a:t>
            </a:r>
            <a:endParaRPr lang="en-US" sz="2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7EC90C-3B3A-B481-EA46-133085025641}"/>
              </a:ext>
            </a:extLst>
          </p:cNvPr>
          <p:cNvSpPr txBox="1">
            <a:spLocks/>
          </p:cNvSpPr>
          <p:nvPr/>
        </p:nvSpPr>
        <p:spPr bwMode="auto">
          <a:xfrm>
            <a:off x="467913" y="2923978"/>
            <a:ext cx="4305885" cy="2568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120548" indent="-120548" algn="l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2800" b="0" i="0" cap="none" baseline="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289315" indent="-96439" algn="l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2800" b="0" i="0" cap="none" baseline="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482192" indent="-96439" algn="l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2400" b="0" i="0" cap="none" baseline="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 marL="650958" indent="-72329" algn="l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2400" b="0" i="0" cap="none" baseline="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 marL="843835" indent="-72329" algn="l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2000" b="0" i="0" cap="none" baseline="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  <a:lvl6pPr marL="1036711" indent="-72329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591" b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1229588" indent="-72329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591" b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1422464" indent="-72329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591" b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1615341" indent="-72329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591" b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buClrTx/>
            </a:pPr>
            <a:r>
              <a:rPr lang="en-US" dirty="0"/>
              <a:t> With </a:t>
            </a:r>
            <a:r>
              <a:rPr lang="en-US" b="1" dirty="0"/>
              <a:t>mutable objects</a:t>
            </a:r>
            <a:r>
              <a:rPr lang="en-US" dirty="0"/>
              <a:t>, it’s now important to keep track of which </a:t>
            </a:r>
            <a:r>
              <a:rPr lang="en-US" b="1" dirty="0"/>
              <a:t>object</a:t>
            </a:r>
            <a:r>
              <a:rPr lang="en-US" dirty="0"/>
              <a:t> a variable is </a:t>
            </a:r>
            <a:r>
              <a:rPr lang="en-US" b="1" dirty="0"/>
              <a:t>referencing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F9FAF51-3973-8629-558B-C9E9697C1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876" y="2983379"/>
            <a:ext cx="7109019" cy="298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166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16EF-7619-9540-96F1-CE5408009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Equality vs Identity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49F31-1BBA-2246-9549-58D5D2BFC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233" y="4676598"/>
            <a:ext cx="5219962" cy="1241272"/>
          </a:xfrm>
        </p:spPr>
        <p:txBody>
          <a:bodyPr/>
          <a:lstStyle/>
          <a:p>
            <a:r>
              <a:rPr lang="en-US" sz="2400" dirty="0"/>
              <a:t> lst1 and lst2 point to different objects, but have the same values</a:t>
            </a:r>
            <a:endParaRPr lang="en-US" sz="2400" b="1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F9FAF51-3973-8629-558B-C9E9697C1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368" y="1116741"/>
            <a:ext cx="8185264" cy="343318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6C6AD0-934F-41F4-4708-468FE8AF743D}"/>
              </a:ext>
            </a:extLst>
          </p:cNvPr>
          <p:cNvSpPr txBox="1">
            <a:spLocks/>
          </p:cNvSpPr>
          <p:nvPr/>
        </p:nvSpPr>
        <p:spPr bwMode="auto">
          <a:xfrm>
            <a:off x="6096000" y="4687651"/>
            <a:ext cx="5679792" cy="1241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120548" indent="-120548" algn="l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2800" b="0" i="0" cap="none" baseline="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289315" indent="-96439" algn="l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2800" b="0" i="0" cap="none" baseline="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482192" indent="-96439" algn="l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2400" b="0" i="0" cap="none" baseline="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 marL="650958" indent="-72329" algn="l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2400" b="0" i="0" cap="none" baseline="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 marL="843835" indent="-72329" algn="l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2000" b="0" i="0" cap="none" baseline="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  <a:lvl6pPr marL="1036711" indent="-72329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591" b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1229588" indent="-72329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591" b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1422464" indent="-72329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591" b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1615341" indent="-72329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591" b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buClrTx/>
            </a:pPr>
            <a:r>
              <a:rPr lang="en-US" sz="2400" dirty="0"/>
              <a:t> lst1 and lst3 point to the same object (and, as a result, have the same values)</a:t>
            </a:r>
            <a:endParaRPr 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39A053-7751-C6F9-2815-0ACBCDF1EBA9}"/>
              </a:ext>
            </a:extLst>
          </p:cNvPr>
          <p:cNvSpPr txBox="1"/>
          <p:nvPr/>
        </p:nvSpPr>
        <p:spPr>
          <a:xfrm>
            <a:off x="580169" y="5625482"/>
            <a:ext cx="5219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=&gt; Equality (lst1 == lst2)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9263B2-7C95-4F8A-C2FA-8F34A8D2D3A4}"/>
              </a:ext>
            </a:extLst>
          </p:cNvPr>
          <p:cNvSpPr txBox="1"/>
          <p:nvPr/>
        </p:nvSpPr>
        <p:spPr>
          <a:xfrm>
            <a:off x="6399227" y="5625481"/>
            <a:ext cx="5515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=&gt; Identity (</a:t>
            </a:r>
            <a:r>
              <a:rPr lang="en-US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lst1 </a:t>
            </a:r>
            <a:r>
              <a:rPr lang="en-US" sz="3200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is</a:t>
            </a:r>
            <a:r>
              <a:rPr lang="en-US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lst3</a:t>
            </a:r>
            <a:r>
              <a:rPr lang="en-US" sz="3200" b="1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E957F2-5459-6CC0-2365-810759EE5A42}"/>
              </a:ext>
            </a:extLst>
          </p:cNvPr>
          <p:cNvSpPr txBox="1"/>
          <p:nvPr/>
        </p:nvSpPr>
        <p:spPr>
          <a:xfrm>
            <a:off x="1160341" y="6299901"/>
            <a:ext cx="2326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Aka “Value equality”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55A690-F466-1E8D-510D-DA9421D74F58}"/>
              </a:ext>
            </a:extLst>
          </p:cNvPr>
          <p:cNvSpPr txBox="1"/>
          <p:nvPr/>
        </p:nvSpPr>
        <p:spPr>
          <a:xfrm>
            <a:off x="7070308" y="6237267"/>
            <a:ext cx="2672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Aka “Identity equality”</a:t>
            </a: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E91D97A1-36E6-84C8-76DC-4FDC91DF3462}"/>
              </a:ext>
            </a:extLst>
          </p:cNvPr>
          <p:cNvSpPr/>
          <p:nvPr/>
        </p:nvSpPr>
        <p:spPr bwMode="auto">
          <a:xfrm rot="18000000">
            <a:off x="10378187" y="6045680"/>
            <a:ext cx="411440" cy="796493"/>
          </a:xfrm>
          <a:prstGeom prst="up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401218"/>
      </p:ext>
    </p:extLst>
  </p:cSld>
  <p:clrMapOvr>
    <a:masterClrMapping/>
  </p:clrMapOvr>
</p:sld>
</file>

<file path=ppt/theme/theme1.xml><?xml version="1.0" encoding="utf-8"?>
<a:theme xmlns:a="http://schemas.openxmlformats.org/drawingml/2006/main" name="3_Main C88C">
  <a:themeElements>
    <a:clrScheme name="UC Berkeley C88C">
      <a:dk1>
        <a:srgbClr val="000000"/>
      </a:dk1>
      <a:lt1>
        <a:srgbClr val="FFFFFF"/>
      </a:lt1>
      <a:dk2>
        <a:srgbClr val="003265"/>
      </a:dk2>
      <a:lt2>
        <a:srgbClr val="DDD5C7"/>
      </a:lt2>
      <a:accent1>
        <a:srgbClr val="FCB515"/>
      </a:accent1>
      <a:accent2>
        <a:srgbClr val="00B0DA"/>
      </a:accent2>
      <a:accent3>
        <a:srgbClr val="46535E"/>
      </a:accent3>
      <a:accent4>
        <a:srgbClr val="00A498"/>
      </a:accent4>
      <a:accent5>
        <a:srgbClr val="B9D3B6"/>
      </a:accent5>
      <a:accent6>
        <a:srgbClr val="EC4D33"/>
      </a:accent6>
      <a:hlink>
        <a:srgbClr val="3A7EA0"/>
      </a:hlink>
      <a:folHlink>
        <a:srgbClr val="3A7EA0"/>
      </a:folHlink>
    </a:clrScheme>
    <a:fontScheme name="sample-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-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le-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88C.potx" id="{60C739C7-D456-6A4F-BBEC-3282AC96DFC2}" vid="{649004B0-456A-9B40-8F2C-9815F0B16FE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3363</TotalTime>
  <Words>3466</Words>
  <Application>Microsoft Office PowerPoint</Application>
  <PresentationFormat>Widescreen</PresentationFormat>
  <Paragraphs>443</Paragraphs>
  <Slides>39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2" baseType="lpstr">
      <vt:lpstr>FreightSans Pro Medium</vt:lpstr>
      <vt:lpstr>Arial</vt:lpstr>
      <vt:lpstr>Times New Roman</vt:lpstr>
      <vt:lpstr>Consolas</vt:lpstr>
      <vt:lpstr>FreightMicro Pro Medium</vt:lpstr>
      <vt:lpstr>FreightMicro Pro Light</vt:lpstr>
      <vt:lpstr>Open Sans Light</vt:lpstr>
      <vt:lpstr>Roboto</vt:lpstr>
      <vt:lpstr>Open Sans ExtraBold</vt:lpstr>
      <vt:lpstr>FreightMicro Pro Book</vt:lpstr>
      <vt:lpstr>Source Code Pro Medium</vt:lpstr>
      <vt:lpstr>Source Code Pro</vt:lpstr>
      <vt:lpstr>3_Main C88C</vt:lpstr>
      <vt:lpstr>Lecture:  Mutable Data</vt:lpstr>
      <vt:lpstr>Announcements</vt:lpstr>
      <vt:lpstr>Lecture overview</vt:lpstr>
      <vt:lpstr>Mutating Lists: Example functions of the list class</vt:lpstr>
      <vt:lpstr>Mutating Lists -- More Functions!</vt:lpstr>
      <vt:lpstr>Mutation makes sharing visible</vt:lpstr>
      <vt:lpstr>Mutable Data Inside Immutable Objects</vt:lpstr>
      <vt:lpstr>Equality vs Identity</vt:lpstr>
      <vt:lpstr>Equality vs Identity</vt:lpstr>
      <vt:lpstr>Copies, 'is' and '=='</vt:lpstr>
      <vt:lpstr>What is the meaning of  is?</vt:lpstr>
      <vt:lpstr>What is the meaning of  is?</vt:lpstr>
      <vt:lpstr>Python’s `id()` function</vt:lpstr>
      <vt:lpstr>Passing Data Into Functions</vt:lpstr>
      <vt:lpstr>Learning Objectives</vt:lpstr>
      <vt:lpstr>Mutating Arguments</vt:lpstr>
      <vt:lpstr>Understanding Python: What should we return?</vt:lpstr>
      <vt:lpstr>Functions that Mutate vs Return New Objects</vt:lpstr>
      <vt:lpstr>Python Gotcha's: a += b and a = a + b</vt:lpstr>
      <vt:lpstr>Mutable Functions</vt:lpstr>
      <vt:lpstr>Learning Objectives</vt:lpstr>
      <vt:lpstr>Putting it all together: a Counter</vt:lpstr>
      <vt:lpstr>Putting it all together: a Counter</vt:lpstr>
      <vt:lpstr>Putting it all together: a Counter</vt:lpstr>
      <vt:lpstr>Putting it all together: a Counter</vt:lpstr>
      <vt:lpstr>Putting it all together: a Counter</vt:lpstr>
      <vt:lpstr>Putting it all together: a Counter</vt:lpstr>
      <vt:lpstr>Putting it all together: a Counter</vt:lpstr>
      <vt:lpstr>Functions with state: Bank account</vt:lpstr>
      <vt:lpstr>How Do We Implement Bank Accounts?</vt:lpstr>
      <vt:lpstr>Implementing Bank Accounts</vt:lpstr>
      <vt:lpstr>Aside: Counters and nonlocal/global</vt:lpstr>
      <vt:lpstr>Aside: Counters and nonlocal/global</vt:lpstr>
      <vt:lpstr>Aside: Counters and nonlocal/global</vt:lpstr>
      <vt:lpstr>Aside: Counters and nonlocal/global</vt:lpstr>
      <vt:lpstr>In Data C88C su24: nonlocal, global</vt:lpstr>
      <vt:lpstr>Aside: Counters and nonlocal/global</vt:lpstr>
      <vt:lpstr>Aside: Counters and nonlocal/global</vt:lpstr>
      <vt:lpstr>Lecture overview.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12:   Mutability</dc:title>
  <dc:creator>Michael Ball</dc:creator>
  <cp:lastModifiedBy>Eric Kim</cp:lastModifiedBy>
  <cp:revision>167</cp:revision>
  <cp:lastPrinted>2022-03-30T19:53:28Z</cp:lastPrinted>
  <dcterms:created xsi:type="dcterms:W3CDTF">2020-10-19T19:57:13Z</dcterms:created>
  <dcterms:modified xsi:type="dcterms:W3CDTF">2024-07-02T14:08:03Z</dcterms:modified>
</cp:coreProperties>
</file>